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E0654-56C2-4F98-8DE2-5E38D00D2AA5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2EEF4-0E3E-4C4C-82DA-5D9FFE71A3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http://www.pnas.org/content/109/5/1357/F1.large.jpg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2EEF4-0E3E-4C4C-82DA-5D9FFE71A35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Magnesium supplements differ</a:t>
            </a:r>
            <a:r>
              <a:rPr lang="en-US" baseline="0" dirty="0" smtClean="0"/>
              <a:t> significantly on their source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2EEF4-0E3E-4C4C-82DA-5D9FFE71A35D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80C1-FF02-4E24-ABE3-3D147049FBB6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2C91-1D0E-4E1D-A5DA-A91A8A9736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80C1-FF02-4E24-ABE3-3D147049FBB6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2C91-1D0E-4E1D-A5DA-A91A8A9736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80C1-FF02-4E24-ABE3-3D147049FBB6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2C91-1D0E-4E1D-A5DA-A91A8A9736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80C1-FF02-4E24-ABE3-3D147049FBB6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2C91-1D0E-4E1D-A5DA-A91A8A9736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80C1-FF02-4E24-ABE3-3D147049FBB6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2C91-1D0E-4E1D-A5DA-A91A8A9736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80C1-FF02-4E24-ABE3-3D147049FBB6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2C91-1D0E-4E1D-A5DA-A91A8A9736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80C1-FF02-4E24-ABE3-3D147049FBB6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2C91-1D0E-4E1D-A5DA-A91A8A9736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80C1-FF02-4E24-ABE3-3D147049FBB6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5B2C91-1D0E-4E1D-A5DA-A91A8A9736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80C1-FF02-4E24-ABE3-3D147049FBB6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2C91-1D0E-4E1D-A5DA-A91A8A9736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80C1-FF02-4E24-ABE3-3D147049FBB6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E5B2C91-1D0E-4E1D-A5DA-A91A8A9736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5C880C1-FF02-4E24-ABE3-3D147049FBB6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2C91-1D0E-4E1D-A5DA-A91A8A9736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5C880C1-FF02-4E24-ABE3-3D147049FBB6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E5B2C91-1D0E-4E1D-A5DA-A91A8A97369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Magnesium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1447800"/>
          <a:ext cx="7467600" cy="2819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/>
                <a:gridCol w="1493520"/>
                <a:gridCol w="1493520"/>
                <a:gridCol w="1493520"/>
                <a:gridCol w="1493520"/>
              </a:tblGrid>
              <a:tr h="402771"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Pregnancy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Lactation</a:t>
                      </a:r>
                      <a:endParaRPr lang="en-US" dirty="0"/>
                    </a:p>
                  </a:txBody>
                  <a:tcPr/>
                </a:tc>
              </a:tr>
              <a:tr h="402771">
                <a:tc>
                  <a:txBody>
                    <a:bodyPr/>
                    <a:lstStyle/>
                    <a:p>
                      <a:r>
                        <a:rPr lang="en-US" dirty="0" smtClean="0"/>
                        <a:t>1-3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402771">
                <a:tc>
                  <a:txBody>
                    <a:bodyPr/>
                    <a:lstStyle/>
                    <a:p>
                      <a:r>
                        <a:rPr lang="en-US" dirty="0" smtClean="0"/>
                        <a:t>4-8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402771">
                <a:tc>
                  <a:txBody>
                    <a:bodyPr/>
                    <a:lstStyle/>
                    <a:p>
                      <a:r>
                        <a:rPr lang="en-US" dirty="0" smtClean="0"/>
                        <a:t>9-13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402771">
                <a:tc>
                  <a:txBody>
                    <a:bodyPr/>
                    <a:lstStyle/>
                    <a:p>
                      <a:r>
                        <a:rPr lang="en-US" dirty="0" smtClean="0"/>
                        <a:t>14-18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360</a:t>
                      </a:r>
                      <a:endParaRPr lang="en-US" dirty="0"/>
                    </a:p>
                  </a:txBody>
                  <a:tcPr/>
                </a:tc>
              </a:tr>
              <a:tr h="402771">
                <a:tc>
                  <a:txBody>
                    <a:bodyPr/>
                    <a:lstStyle/>
                    <a:p>
                      <a:r>
                        <a:rPr lang="en-US" dirty="0" smtClean="0"/>
                        <a:t>19-30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310</a:t>
                      </a:r>
                      <a:endParaRPr lang="en-US" dirty="0"/>
                    </a:p>
                  </a:txBody>
                  <a:tcPr/>
                </a:tc>
              </a:tr>
              <a:tr h="402771">
                <a:tc>
                  <a:txBody>
                    <a:bodyPr/>
                    <a:lstStyle/>
                    <a:p>
                      <a:r>
                        <a:rPr lang="en-US" dirty="0" smtClean="0"/>
                        <a:t>31+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RDA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Mg RDA is difficult to establish due to hard water (1)</a:t>
            </a:r>
          </a:p>
          <a:p>
            <a:r>
              <a:rPr lang="en-US" dirty="0" smtClean="0"/>
              <a:t>Mg in hard water is 50% </a:t>
            </a:r>
            <a:r>
              <a:rPr lang="en-US" dirty="0" err="1" smtClean="0"/>
              <a:t>bioavailable</a:t>
            </a:r>
            <a:r>
              <a:rPr lang="en-US" dirty="0" smtClean="0"/>
              <a:t> (1)</a:t>
            </a:r>
          </a:p>
          <a:p>
            <a:r>
              <a:rPr lang="en-US" dirty="0" smtClean="0"/>
              <a:t>Heart disease less common in areas with hard water (10)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RDA Issues cont.</a:t>
            </a:r>
            <a:endParaRPr lang="en-US" dirty="0"/>
          </a:p>
        </p:txBody>
      </p:sp>
      <p:pic>
        <p:nvPicPr>
          <p:cNvPr id="4" name="Content Placeholder 3" descr="magnesium.figure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219200"/>
            <a:ext cx="9287028" cy="54102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RDA Issues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Enteric coating can decrease absorption by 50% (5).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clear symptoms (1)</a:t>
            </a:r>
          </a:p>
          <a:p>
            <a:r>
              <a:rPr lang="en-US" dirty="0" smtClean="0"/>
              <a:t>Half of population is deficient (4)</a:t>
            </a:r>
          </a:p>
          <a:p>
            <a:r>
              <a:rPr lang="en-US" dirty="0" smtClean="0"/>
              <a:t>During infancy, can cause neural disorders (10)</a:t>
            </a:r>
          </a:p>
          <a:p>
            <a:r>
              <a:rPr lang="en-US" dirty="0" smtClean="0"/>
              <a:t>Change in cognition (4)</a:t>
            </a:r>
          </a:p>
          <a:p>
            <a:r>
              <a:rPr lang="en-US" dirty="0" smtClean="0"/>
              <a:t>Hallucinations occur in extreme cases (10)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Deficiency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Decrease in appetite, nausea, fatigue, and weakness (10)</a:t>
            </a:r>
          </a:p>
          <a:p>
            <a:r>
              <a:rPr lang="en-US" dirty="0" smtClean="0"/>
              <a:t>30-60% of alcoholics are deficient (7)</a:t>
            </a:r>
          </a:p>
          <a:p>
            <a:pPr lvl="1"/>
            <a:r>
              <a:rPr lang="en-US" dirty="0" smtClean="0"/>
              <a:t>90% of alcoholics that are withdrawing and have hallucinations are deficient (7)</a:t>
            </a:r>
          </a:p>
          <a:p>
            <a:r>
              <a:rPr lang="en-US" dirty="0" smtClean="0"/>
              <a:t>Muscle spasms (10)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Deficiency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Diuretics and long term antibiotic use (10)</a:t>
            </a:r>
          </a:p>
          <a:p>
            <a:r>
              <a:rPr lang="en-US" dirty="0" smtClean="0"/>
              <a:t>Absorption issues</a:t>
            </a:r>
          </a:p>
          <a:p>
            <a:pPr lvl="1"/>
            <a:r>
              <a:rPr lang="en-US" dirty="0" err="1" smtClean="0"/>
              <a:t>Chron’s</a:t>
            </a:r>
            <a:r>
              <a:rPr lang="en-US" dirty="0" smtClean="0"/>
              <a:t> (5)</a:t>
            </a:r>
          </a:p>
          <a:p>
            <a:pPr lvl="1"/>
            <a:r>
              <a:rPr lang="en-US" dirty="0" smtClean="0"/>
              <a:t>Gastric bypass (5)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Grains (7)</a:t>
            </a:r>
          </a:p>
          <a:p>
            <a:pPr lvl="1"/>
            <a:r>
              <a:rPr lang="en-US" dirty="0" smtClean="0"/>
              <a:t>Mg is in bran (7)</a:t>
            </a:r>
          </a:p>
          <a:p>
            <a:pPr lvl="1"/>
            <a:r>
              <a:rPr lang="en-US" dirty="0" smtClean="0"/>
              <a:t>Wheat bran is best source (7)</a:t>
            </a:r>
          </a:p>
          <a:p>
            <a:r>
              <a:rPr lang="en-US" dirty="0" smtClean="0"/>
              <a:t>Chlorophyll (7)</a:t>
            </a:r>
          </a:p>
          <a:p>
            <a:pPr lvl="1"/>
            <a:r>
              <a:rPr lang="en-US" dirty="0" smtClean="0"/>
              <a:t>Spinach (7)</a:t>
            </a:r>
          </a:p>
          <a:p>
            <a:r>
              <a:rPr lang="en-US" dirty="0" smtClean="0"/>
              <a:t>Nuts (7)</a:t>
            </a:r>
          </a:p>
          <a:p>
            <a:pPr lvl="1"/>
            <a:r>
              <a:rPr lang="en-US" dirty="0" smtClean="0"/>
              <a:t>Almonds (7)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Bender DA. Introduction to nutrition and metabolism. 4</a:t>
            </a:r>
            <a:r>
              <a:rPr lang="en-US" baseline="30000" dirty="0" smtClean="0"/>
              <a:t>th</a:t>
            </a:r>
            <a:r>
              <a:rPr lang="en-US" dirty="0" smtClean="0"/>
              <a:t> ed. Boca Raton: CRC Press; 2008.</a:t>
            </a:r>
          </a:p>
          <a:p>
            <a:r>
              <a:rPr lang="en-US" dirty="0" smtClean="0"/>
              <a:t>Campbell MK, Farrell S. Biochemistry. 7</a:t>
            </a:r>
            <a:r>
              <a:rPr lang="en-US" baseline="30000" dirty="0" smtClean="0"/>
              <a:t>th</a:t>
            </a:r>
            <a:r>
              <a:rPr lang="en-US" dirty="0" smtClean="0"/>
              <a:t> ed. Belmont: </a:t>
            </a:r>
            <a:r>
              <a:rPr lang="en-US" dirty="0" err="1" smtClean="0"/>
              <a:t>Cengage</a:t>
            </a:r>
            <a:r>
              <a:rPr lang="en-US" dirty="0" smtClean="0"/>
              <a:t> Learning; 2012. </a:t>
            </a:r>
          </a:p>
          <a:p>
            <a:r>
              <a:rPr lang="en-US" dirty="0" err="1" smtClean="0"/>
              <a:t>Dyckner</a:t>
            </a:r>
            <a:r>
              <a:rPr lang="en-US" dirty="0" smtClean="0"/>
              <a:t> T, </a:t>
            </a:r>
            <a:r>
              <a:rPr lang="en-US" dirty="0" err="1" smtClean="0"/>
              <a:t>Wester</a:t>
            </a:r>
            <a:r>
              <a:rPr lang="en-US" dirty="0" smtClean="0"/>
              <a:t> PO. Effect of magnesium on blood pressure. B Med Journal. 1983 Jun; 286: 1847-49.</a:t>
            </a:r>
          </a:p>
          <a:p>
            <a:r>
              <a:rPr lang="en-US" dirty="0" err="1" smtClean="0"/>
              <a:t>Elin</a:t>
            </a:r>
            <a:r>
              <a:rPr lang="en-US" dirty="0" smtClean="0"/>
              <a:t> RJ. Magnesium metabolism in health and disease. </a:t>
            </a:r>
            <a:r>
              <a:rPr lang="en-US" dirty="0" err="1" smtClean="0"/>
              <a:t>Dis</a:t>
            </a:r>
            <a:r>
              <a:rPr lang="en-US" dirty="0" smtClean="0"/>
              <a:t> Mon. 1988 Apr;34(4): 161-218.</a:t>
            </a:r>
          </a:p>
          <a:p>
            <a:r>
              <a:rPr lang="en-US" dirty="0" smtClean="0"/>
              <a:t>Fine KD, Santa Ana CA, Porter JL, </a:t>
            </a:r>
            <a:r>
              <a:rPr lang="en-US" dirty="0" err="1" smtClean="0"/>
              <a:t>Fordtran</a:t>
            </a:r>
            <a:r>
              <a:rPr lang="en-US" dirty="0" smtClean="0"/>
              <a:t> JS.  Intestinal absorption of magnesium from food and supplements. J </a:t>
            </a:r>
            <a:r>
              <a:rPr lang="en-US" dirty="0" err="1" smtClean="0"/>
              <a:t>Clin</a:t>
            </a:r>
            <a:r>
              <a:rPr lang="en-US" dirty="0" smtClean="0"/>
              <a:t> Invest. 1991 Aug; 88:396-402.</a:t>
            </a:r>
          </a:p>
          <a:p>
            <a:r>
              <a:rPr lang="en-US" dirty="0" smtClean="0"/>
              <a:t>Ford ES, </a:t>
            </a:r>
            <a:r>
              <a:rPr lang="en-US" dirty="0" err="1" smtClean="0"/>
              <a:t>Mokdad</a:t>
            </a:r>
            <a:r>
              <a:rPr lang="en-US" dirty="0" smtClean="0"/>
              <a:t> AH. Dietary magnesium intake in a national sample of U.S. adults. J </a:t>
            </a:r>
            <a:r>
              <a:rPr lang="en-US" dirty="0" err="1" smtClean="0"/>
              <a:t>Nutr</a:t>
            </a:r>
            <a:r>
              <a:rPr lang="en-US" dirty="0" smtClean="0"/>
              <a:t>. 2003 Sep; 133(9):2879-82.</a:t>
            </a:r>
          </a:p>
          <a:p>
            <a:r>
              <a:rPr lang="en-US" dirty="0" smtClean="0"/>
              <a:t>Magnesium [Internet].  Rockville: National Institutes of Health; </a:t>
            </a:r>
            <a:r>
              <a:rPr lang="en-US" dirty="0" err="1" smtClean="0"/>
              <a:t>Unkown</a:t>
            </a:r>
            <a:r>
              <a:rPr lang="en-US" dirty="0" smtClean="0"/>
              <a:t> [Cited 2009 July 13]. Available from: http://ods.od.nih.gov/factsheets/Magnesium-HealthProfessional/ </a:t>
            </a:r>
          </a:p>
          <a:p>
            <a:r>
              <a:rPr lang="en-US" dirty="0" err="1" smtClean="0"/>
              <a:t>Mildvan</a:t>
            </a:r>
            <a:r>
              <a:rPr lang="en-US" dirty="0" smtClean="0"/>
              <a:t> AS. Role of magnesium and other divalent </a:t>
            </a:r>
            <a:r>
              <a:rPr lang="en-US" dirty="0" err="1" smtClean="0"/>
              <a:t>cations</a:t>
            </a:r>
            <a:r>
              <a:rPr lang="en-US" dirty="0" smtClean="0"/>
              <a:t> in ATP-utilizing enzymes. Journal. 1987;6(1):28-33.</a:t>
            </a:r>
          </a:p>
          <a:p>
            <a:r>
              <a:rPr lang="en-US" dirty="0" smtClean="0"/>
              <a:t>Tucker KL, </a:t>
            </a:r>
            <a:r>
              <a:rPr lang="en-US" dirty="0" err="1" smtClean="0"/>
              <a:t>Hannan</a:t>
            </a:r>
            <a:r>
              <a:rPr lang="en-US" dirty="0" smtClean="0"/>
              <a:t> MT, Chen H, </a:t>
            </a:r>
            <a:r>
              <a:rPr lang="en-US" dirty="0" err="1" smtClean="0"/>
              <a:t>Cupples</a:t>
            </a:r>
            <a:r>
              <a:rPr lang="en-US" dirty="0" smtClean="0"/>
              <a:t> LA, Wilson PW, Kiel DP. Potassium, magnesium, and fruit and vegetable intakes are associated with greater bone mineral density in elderly men and women. Am J </a:t>
            </a:r>
            <a:r>
              <a:rPr lang="en-US" dirty="0" err="1" smtClean="0"/>
              <a:t>Clin</a:t>
            </a:r>
            <a:r>
              <a:rPr lang="en-US" dirty="0" smtClean="0"/>
              <a:t> </a:t>
            </a:r>
            <a:r>
              <a:rPr lang="en-US" dirty="0" err="1" smtClean="0"/>
              <a:t>Nutr</a:t>
            </a:r>
            <a:r>
              <a:rPr lang="en-US" dirty="0" smtClean="0"/>
              <a:t>. 1999 Apr;69(4):727-36.</a:t>
            </a:r>
          </a:p>
          <a:p>
            <a:r>
              <a:rPr lang="en-US" dirty="0" smtClean="0"/>
              <a:t>Whitney E, </a:t>
            </a:r>
            <a:r>
              <a:rPr lang="en-US" dirty="0" err="1" smtClean="0"/>
              <a:t>Rolfes</a:t>
            </a:r>
            <a:r>
              <a:rPr lang="en-US" dirty="0" smtClean="0"/>
              <a:t> SR. Understanding nutrition. 11</a:t>
            </a:r>
            <a:r>
              <a:rPr lang="en-US" baseline="30000" dirty="0" smtClean="0"/>
              <a:t>th</a:t>
            </a:r>
            <a:r>
              <a:rPr lang="en-US" dirty="0" smtClean="0"/>
              <a:t> ed. Boca Raton: CRC Press; 2010.</a:t>
            </a:r>
          </a:p>
          <a:p>
            <a:r>
              <a:rPr lang="en-US" dirty="0" smtClean="0"/>
              <a:t>Van Dam RM, </a:t>
            </a:r>
            <a:r>
              <a:rPr lang="en-US" dirty="0" err="1" smtClean="0"/>
              <a:t>Hu</a:t>
            </a:r>
            <a:r>
              <a:rPr lang="en-US" dirty="0" smtClean="0"/>
              <a:t> FB, Rosenberg L, Krishnan S, Palmer JR. Dietary calcium and magnesium, major food sources, and risk of type 2 diabetes in U.S. black women. Diabetes Care. 2006 Oct;29(10):</a:t>
            </a:r>
            <a:r>
              <a:rPr lang="en-US" dirty="0" smtClean="0"/>
              <a:t>2238-43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Magnesium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lit on fire</a:t>
            </a:r>
          </a:p>
          <a:p>
            <a:r>
              <a:rPr lang="en-US" dirty="0" smtClean="0"/>
              <a:t>Atomic # is 12 (2)</a:t>
            </a:r>
          </a:p>
          <a:p>
            <a:r>
              <a:rPr lang="en-US" dirty="0" smtClean="0"/>
              <a:t>Molecular weight is 24.31 g/mol (2)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ATP/ADP production</a:t>
            </a:r>
          </a:p>
          <a:p>
            <a:pPr lvl="1"/>
            <a:r>
              <a:rPr lang="en-US" dirty="0" smtClean="0"/>
              <a:t>Magnesium helps convert ATP to ADP (10).</a:t>
            </a:r>
          </a:p>
          <a:p>
            <a:r>
              <a:rPr lang="en-US" dirty="0" smtClean="0"/>
              <a:t>In plants, Mg acts as a catalyst in photosynthesis (7).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gatp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19200" y="17603"/>
            <a:ext cx="6477000" cy="684039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Mg and Blood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HTN and Mg deficient, HTN improves with Mg supplementation (7)</a:t>
            </a:r>
          </a:p>
          <a:p>
            <a:r>
              <a:rPr lang="en-US" dirty="0" smtClean="0"/>
              <a:t>Mg alleviated angina post MI (1)</a:t>
            </a:r>
          </a:p>
          <a:p>
            <a:r>
              <a:rPr lang="en-US" dirty="0" smtClean="0"/>
              <a:t>Post MI Mg supplementation improved exercise duration 14% (1)</a:t>
            </a:r>
            <a:endParaRPr lang="en-US" dirty="0" smtClean="0"/>
          </a:p>
          <a:p>
            <a:r>
              <a:rPr lang="en-US" dirty="0" smtClean="0"/>
              <a:t>DASH diet is naturally rich in Mg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Mg and BP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Mg supplementation reduced BP by 12/8 mm Hg on average (365 mg/day) (3)</a:t>
            </a:r>
          </a:p>
          <a:p>
            <a:r>
              <a:rPr lang="en-US" dirty="0" smtClean="0"/>
              <a:t>Mg deficiency is believed to cause vasoconstriction (11)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Mg affects blood sugar through its role in ATP production (10)</a:t>
            </a:r>
          </a:p>
          <a:p>
            <a:r>
              <a:rPr lang="en-US" dirty="0" smtClean="0"/>
              <a:t>Low Mg levels are common in diabetics (7)</a:t>
            </a:r>
          </a:p>
          <a:p>
            <a:r>
              <a:rPr lang="en-US" dirty="0" smtClean="0"/>
              <a:t>Study on black women found increased Mg intake decreased the risk for type-II (11)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sugar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Mg supplementation lowers A1C in those who have hyperglycemia (10).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Bone 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Magnesium deficiency is associated with </a:t>
            </a:r>
            <a:r>
              <a:rPr lang="en-US" smtClean="0"/>
              <a:t>low bone </a:t>
            </a:r>
            <a:r>
              <a:rPr lang="en-US" dirty="0" smtClean="0"/>
              <a:t>density (4)</a:t>
            </a:r>
          </a:p>
          <a:p>
            <a:r>
              <a:rPr lang="en-US" dirty="0" smtClean="0"/>
              <a:t>Half of bodily Mg is stored in soft tissue, the other half in bones (10)</a:t>
            </a:r>
          </a:p>
          <a:p>
            <a:pPr lvl="1"/>
            <a:r>
              <a:rPr lang="en-US" dirty="0" smtClean="0"/>
              <a:t>O</a:t>
            </a:r>
            <a:r>
              <a:rPr lang="en-US" dirty="0" smtClean="0"/>
              <a:t>nly an ounce is stored in the body (for a 130 lb. person) (10)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1242</TotalTime>
  <Words>779</Words>
  <Application>Microsoft Office PowerPoint</Application>
  <PresentationFormat>On-screen Show (4:3)</PresentationFormat>
  <Paragraphs>110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Technic</vt:lpstr>
      <vt:lpstr>Magnesium</vt:lpstr>
      <vt:lpstr>Magnesium</vt:lpstr>
      <vt:lpstr>Functions</vt:lpstr>
      <vt:lpstr>Slide 4</vt:lpstr>
      <vt:lpstr>Mg and Blood Pressure</vt:lpstr>
      <vt:lpstr>Mg and BP cont.</vt:lpstr>
      <vt:lpstr>Blood sugar</vt:lpstr>
      <vt:lpstr>Blood sugar cont.</vt:lpstr>
      <vt:lpstr>Bone Density</vt:lpstr>
      <vt:lpstr>RDA</vt:lpstr>
      <vt:lpstr>RDA Issues</vt:lpstr>
      <vt:lpstr>RDA Issues cont.</vt:lpstr>
      <vt:lpstr>RDA Issues cont.</vt:lpstr>
      <vt:lpstr>Deficiency</vt:lpstr>
      <vt:lpstr>Deficiency cont.</vt:lpstr>
      <vt:lpstr>Deficiency cont.</vt:lpstr>
      <vt:lpstr>Sources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</dc:creator>
  <cp:lastModifiedBy>chris</cp:lastModifiedBy>
  <cp:revision>25</cp:revision>
  <dcterms:created xsi:type="dcterms:W3CDTF">2013-03-29T05:15:55Z</dcterms:created>
  <dcterms:modified xsi:type="dcterms:W3CDTF">2013-03-30T01:58:05Z</dcterms:modified>
</cp:coreProperties>
</file>