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4"/>
  </p:notesMasterIdLst>
  <p:handoutMasterIdLst>
    <p:handoutMasterId r:id="rId55"/>
  </p:handoutMasterIdLst>
  <p:sldIdLst>
    <p:sldId id="256" r:id="rId2"/>
    <p:sldId id="257" r:id="rId3"/>
    <p:sldId id="274" r:id="rId4"/>
    <p:sldId id="312" r:id="rId5"/>
    <p:sldId id="292" r:id="rId6"/>
    <p:sldId id="328" r:id="rId7"/>
    <p:sldId id="258" r:id="rId8"/>
    <p:sldId id="293" r:id="rId9"/>
    <p:sldId id="294" r:id="rId10"/>
    <p:sldId id="295" r:id="rId11"/>
    <p:sldId id="259" r:id="rId12"/>
    <p:sldId id="290" r:id="rId13"/>
    <p:sldId id="280" r:id="rId14"/>
    <p:sldId id="283" r:id="rId15"/>
    <p:sldId id="284" r:id="rId16"/>
    <p:sldId id="281" r:id="rId17"/>
    <p:sldId id="282" r:id="rId18"/>
    <p:sldId id="285" r:id="rId19"/>
    <p:sldId id="269" r:id="rId20"/>
    <p:sldId id="265" r:id="rId21"/>
    <p:sldId id="291" r:id="rId22"/>
    <p:sldId id="275" r:id="rId23"/>
    <p:sldId id="286" r:id="rId24"/>
    <p:sldId id="287" r:id="rId25"/>
    <p:sldId id="296" r:id="rId26"/>
    <p:sldId id="288" r:id="rId27"/>
    <p:sldId id="289" r:id="rId28"/>
    <p:sldId id="297" r:id="rId29"/>
    <p:sldId id="298" r:id="rId30"/>
    <p:sldId id="266" r:id="rId31"/>
    <p:sldId id="262" r:id="rId32"/>
    <p:sldId id="276" r:id="rId33"/>
    <p:sldId id="278" r:id="rId34"/>
    <p:sldId id="299" r:id="rId35"/>
    <p:sldId id="277" r:id="rId36"/>
    <p:sldId id="273" r:id="rId37"/>
    <p:sldId id="264" r:id="rId38"/>
    <p:sldId id="313" r:id="rId39"/>
    <p:sldId id="314" r:id="rId40"/>
    <p:sldId id="315" r:id="rId41"/>
    <p:sldId id="316" r:id="rId42"/>
    <p:sldId id="317" r:id="rId43"/>
    <p:sldId id="318" r:id="rId44"/>
    <p:sldId id="319" r:id="rId45"/>
    <p:sldId id="320" r:id="rId46"/>
    <p:sldId id="321" r:id="rId47"/>
    <p:sldId id="322" r:id="rId48"/>
    <p:sldId id="323" r:id="rId49"/>
    <p:sldId id="324" r:id="rId50"/>
    <p:sldId id="325" r:id="rId51"/>
    <p:sldId id="326" r:id="rId52"/>
    <p:sldId id="327"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extLst>
    <p:ext uri="{E76CE94A-603C-4142-B9EB-6D1370010A27}">
      <p14:discardImageEditData xmlns="" xmlns:p14="http://schemas.microsoft.com/office/powerpoint/2010/main" xmlns:mv="urn:schemas-microsoft-com:mac:vml" xmlns:mc="http://schemas.openxmlformats.org/markup-compatibility/2006" val="0"/>
    </p:ext>
    <p:ext uri="{D31A062A-798A-4329-ABDD-BBA856620510}">
      <p14:defaultImageDpi xmlns=""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64" autoAdjust="0"/>
    <p:restoredTop sz="94660"/>
  </p:normalViewPr>
  <p:slideViewPr>
    <p:cSldViewPr>
      <p:cViewPr varScale="1">
        <p:scale>
          <a:sx n="65" d="100"/>
          <a:sy n="65" d="100"/>
        </p:scale>
        <p:origin x="-1512"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336A9A7-8447-E341-B796-B4A005688204}" type="datetimeFigureOut">
              <a:rPr lang="en-US" smtClean="0"/>
              <a:pPr/>
              <a:t>12/5/2013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652D84C-7B26-D742-B93C-8AE5AEDD9DBE}"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8DEA0A-53C9-41C8-A4FC-B9547A958129}" type="datetimeFigureOut">
              <a:rPr lang="en-US" smtClean="0"/>
              <a:pPr/>
              <a:t>12/5/2013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53396-2403-4329-A43E-BE57F3A8BC89}" type="slidenum">
              <a:rPr lang="en-US" smtClean="0"/>
              <a:pPr/>
              <a:t>‹#›</a:t>
            </a:fld>
            <a:endParaRPr lang="en-US"/>
          </a:p>
        </p:txBody>
      </p:sp>
    </p:spTree>
    <p:extLst>
      <p:ext uri="{BB962C8B-B14F-4D97-AF65-F5344CB8AC3E}">
        <p14:creationId xmlns="" xmlns:p14="http://schemas.microsoft.com/office/powerpoint/2010/main" xmlns:mv="urn:schemas-microsoft-com:mac:vml" xmlns:mc="http://schemas.openxmlformats.org/markup-compatibility/2006" val="1007192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biologycorner.com/resources/restriction_enzyme_01.pn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https://www.google.com/search?q=corn&amp;client=firefox-a&amp;hs=l44&amp;rls=org.mozilla:en-US:official&amp;channel=fflb&amp;source=lnms&amp;tbm=isch&amp;sa=X&amp;ei=cndkUqWmN7Sz4AP0-YHADw&amp;ved=0CAcQ_AUoAQ&amp;biw=1366&amp;bih=675&amp;dpr=1#facrc=_&amp;imgdii=_&amp;imgrc=gj5MZb_3HNtsdM%3A%3BecfdRT6cvrIlrM%3Bhttp%253A%252F%252Fwww.acreagelife.com%252Fsites%252Facreagelife.com%252Ffiles%252FSweetCorn01.jpg%3Bhttp%253A%252F%252Fwww.acreagelife.com%252Frural-living-articles%252Fhow-sweet-sweet-corn%3B1500%3B996 </a:t>
            </a:r>
          </a:p>
          <a:p>
            <a:r>
              <a:rPr lang="en-US" dirty="0" smtClean="0"/>
              <a:t>https://www.google.com/search?q=tomatoes&amp;client=firefox-a&amp;hs=JQk&amp;rls=org.mozilla:en-US:official&amp;channel=fflb&amp;source=lnms&amp;tbm=isch&amp;sa=X&amp;ei=p3dkUqL_DJfk4AOgr4GYDA&amp;ved=0CAkQ_AUoAQ&amp;biw=1366&amp;bih=675&amp;dpr=1#facrc=_&amp;imgdii=_&amp;imgrc=ND4uftPL8ec5bM%3A%3B6uJJSbPLCGIZAM%3Bhttp%253A%252F%252Fwww.choicelunch.com%252Fassets%252FTomatoesonvine2.jpg%3Bhttp%253A%252F%252Fwww.choicelunch.com%252Four-food%252Fcold-tomatoes%252F%3B380%3B316</a:t>
            </a:r>
          </a:p>
          <a:p>
            <a:r>
              <a:rPr lang="en-US" dirty="0" smtClean="0"/>
              <a:t>https://www.google.com/search?q=potatoes&amp;client=firefox-a&amp;hs=nlP&amp;rls=org.mozilla:en-US:official&amp;channel=fflb&amp;source=lnms&amp;tbm=isch&amp;sa=X&amp;ei=2HdkUvH3CLTD4APdq4G4CA&amp;ved=0CAkQ_AUoAQ&amp;biw=1366&amp;bih=675&amp;dpr=1#facrc=_&amp;imgdii=_&amp;imgrc=ux-F48PTyvg21M%3A%3Bbo9borb4XJveTM%3Bhttp%253A%252F%252Fstatic.ddmcdn.com%252Fgif%252Fpotatoes-1.jpg%3Bhttp%253A%252F%252Fhome.howstuffworks.com%252Fpotatoes.htm%3B400%3B331 </a:t>
            </a:r>
          </a:p>
          <a:p>
            <a:r>
              <a:rPr lang="en-US" dirty="0" smtClean="0"/>
              <a:t>https://www.google.com/search?q=soy&amp;client=firefox-a&amp;hs=DSk&amp;rls=org.mozilla:en-US:official&amp;channel=fflb&amp;source=lnms&amp;tbm=isch&amp;sa=X&amp;ei=HXhkUvLzB4394AOQ94HgBQ&amp;ved=0CAkQ_AUoAQ&amp;biw=1366&amp;bih=675&amp;dpr=1#facrc=_&amp;imgdii=_b7NQB-MrtKAoM%3A%3BxMoz6zK8jItIFM%3B_b7NQB-MrtKAoM%3A&amp;imgrc=_b7NQB-MrtKAoM%3A%3BqwTRva_tQiiWfM%3Bhttp%253A%252F%252Fus.123rf.com%252F400wm%252F400%252F400%252Fsai0112%252Fsai01121107%252Fsai0112110700229%252F10191735-soy-bean-isolated-on-white.jpg%3Bhttp%253A%252F%252Fwww.123rf.com%252Fphoto_10191735_soy-bean-isolated-on-white.html%3B1200%3B849</a:t>
            </a:r>
          </a:p>
          <a:p>
            <a:endParaRPr lang="en-US" dirty="0"/>
          </a:p>
        </p:txBody>
      </p:sp>
      <p:sp>
        <p:nvSpPr>
          <p:cNvPr id="4" name="Slide Number Placeholder 3"/>
          <p:cNvSpPr>
            <a:spLocks noGrp="1"/>
          </p:cNvSpPr>
          <p:nvPr>
            <p:ph type="sldNum" sz="quarter" idx="10"/>
          </p:nvPr>
        </p:nvSpPr>
        <p:spPr/>
        <p:txBody>
          <a:bodyPr/>
          <a:lstStyle/>
          <a:p>
            <a:fld id="{01F53396-2403-4329-A43E-BE57F3A8BC89}"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http://www.realfooddigest.com/wp-content/uploads/2011/01/GM-mice-livers.jpg</a:t>
            </a:r>
          </a:p>
          <a:p>
            <a:endParaRPr lang="en-US" dirty="0"/>
          </a:p>
        </p:txBody>
      </p:sp>
      <p:sp>
        <p:nvSpPr>
          <p:cNvPr id="4" name="Slide Number Placeholder 3"/>
          <p:cNvSpPr>
            <a:spLocks noGrp="1"/>
          </p:cNvSpPr>
          <p:nvPr>
            <p:ph type="sldNum" sz="quarter" idx="10"/>
          </p:nvPr>
        </p:nvSpPr>
        <p:spPr/>
        <p:txBody>
          <a:bodyPr/>
          <a:lstStyle/>
          <a:p>
            <a:fld id="{01F53396-2403-4329-A43E-BE57F3A8BC89}" type="slidenum">
              <a:rPr lang="en-US" smtClean="0"/>
              <a:pPr/>
              <a:t>17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http://boydfuturist.wordpress.com/2013/01/06/gmos-the-future-of-food/</a:t>
            </a:r>
            <a:endParaRPr lang="en-US" dirty="0"/>
          </a:p>
        </p:txBody>
      </p:sp>
      <p:sp>
        <p:nvSpPr>
          <p:cNvPr id="4" name="Slide Number Placeholder 3"/>
          <p:cNvSpPr>
            <a:spLocks noGrp="1"/>
          </p:cNvSpPr>
          <p:nvPr>
            <p:ph type="sldNum" sz="quarter" idx="10"/>
          </p:nvPr>
        </p:nvSpPr>
        <p:spPr/>
        <p:txBody>
          <a:bodyPr/>
          <a:lstStyle/>
          <a:p>
            <a:fld id="{01F53396-2403-4329-A43E-BE57F3A8BC89}" type="slidenum">
              <a:rPr lang="en-US" smtClean="0"/>
              <a:pPr/>
              <a:t>19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http://www.salon.com/2013/05/13/monsanto_wins_scotus_case_over_genetically_engineered_soy_beans_ap/</a:t>
            </a:r>
            <a:endParaRPr lang="en-US" dirty="0"/>
          </a:p>
        </p:txBody>
      </p:sp>
      <p:sp>
        <p:nvSpPr>
          <p:cNvPr id="4" name="Slide Number Placeholder 3"/>
          <p:cNvSpPr>
            <a:spLocks noGrp="1"/>
          </p:cNvSpPr>
          <p:nvPr>
            <p:ph type="sldNum" sz="quarter" idx="10"/>
          </p:nvPr>
        </p:nvSpPr>
        <p:spPr/>
        <p:txBody>
          <a:bodyPr/>
          <a:lstStyle/>
          <a:p>
            <a:fld id="{01F53396-2403-4329-A43E-BE57F3A8BC89}" type="slidenum">
              <a:rPr lang="en-US" smtClean="0"/>
              <a:pPr/>
              <a:t>20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http://www.nongmoshoppingguide.com/tips-for-avoiding-gmos.html</a:t>
            </a:r>
          </a:p>
          <a:p>
            <a:r>
              <a:rPr lang="en-US" dirty="0" smtClean="0"/>
              <a:t>http://www.nongmoproject.org/learn-more/understanding-our-seal/</a:t>
            </a:r>
          </a:p>
          <a:p>
            <a:r>
              <a:rPr lang="en-US" dirty="0" smtClean="0"/>
              <a:t>http://www.omorganics.org/page.php?pageid=117</a:t>
            </a:r>
            <a:endParaRPr lang="en-US" dirty="0"/>
          </a:p>
        </p:txBody>
      </p:sp>
      <p:sp>
        <p:nvSpPr>
          <p:cNvPr id="4" name="Slide Number Placeholder 3"/>
          <p:cNvSpPr>
            <a:spLocks noGrp="1"/>
          </p:cNvSpPr>
          <p:nvPr>
            <p:ph type="sldNum" sz="quarter" idx="10"/>
          </p:nvPr>
        </p:nvSpPr>
        <p:spPr/>
        <p:txBody>
          <a:bodyPr/>
          <a:lstStyle/>
          <a:p>
            <a:fld id="{01F53396-2403-4329-A43E-BE57F3A8BC89}" type="slidenum">
              <a:rPr lang="en-US" smtClean="0"/>
              <a:pPr/>
              <a:t>21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http://www.ars.usda.gov/is/graphics/photos/nov97/k7834-3.htm </a:t>
            </a:r>
            <a:r>
              <a:rPr lang="en-US" dirty="0" err="1" smtClean="0"/>
              <a:t>pic</a:t>
            </a:r>
            <a:endParaRPr lang="en-US" dirty="0"/>
          </a:p>
        </p:txBody>
      </p:sp>
      <p:sp>
        <p:nvSpPr>
          <p:cNvPr id="4" name="Slide Number Placeholder 3"/>
          <p:cNvSpPr>
            <a:spLocks noGrp="1"/>
          </p:cNvSpPr>
          <p:nvPr>
            <p:ph type="sldNum" sz="quarter" idx="10"/>
          </p:nvPr>
        </p:nvSpPr>
        <p:spPr/>
        <p:txBody>
          <a:bodyPr/>
          <a:lstStyle/>
          <a:p>
            <a:fld id="{01F53396-2403-4329-A43E-BE57F3A8BC89}" type="slidenum">
              <a:rPr lang="en-US" smtClean="0"/>
              <a:pPr/>
              <a:t>22</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http://www.washingtonpost.com/lifestyle/food/genetically-modified-foods-what-is-and-isnt-true/2013/10/15/40e4fd58-3132-11e3-8627-c5d7de0a046b_story.html  </a:t>
            </a:r>
          </a:p>
          <a:p>
            <a:r>
              <a:rPr lang="en-US" dirty="0" smtClean="0"/>
              <a:t>http://www.forbes.com/sites/jonentine/2013/10/14/2000-reasons-why-gmos-are-safe-to-eat-and-environmentally-sustainable/ </a:t>
            </a:r>
          </a:p>
          <a:p>
            <a:endParaRPr lang="en-US" dirty="0"/>
          </a:p>
        </p:txBody>
      </p:sp>
      <p:sp>
        <p:nvSpPr>
          <p:cNvPr id="4" name="Slide Number Placeholder 3"/>
          <p:cNvSpPr>
            <a:spLocks noGrp="1"/>
          </p:cNvSpPr>
          <p:nvPr>
            <p:ph type="sldNum" sz="quarter" idx="10"/>
          </p:nvPr>
        </p:nvSpPr>
        <p:spPr/>
        <p:txBody>
          <a:bodyPr/>
          <a:lstStyle/>
          <a:p>
            <a:fld id="{01F53396-2403-4329-A43E-BE57F3A8BC89}" type="slidenum">
              <a:rPr lang="en-US" smtClean="0"/>
              <a:pPr/>
              <a:t>23</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http://www.washingtonpost.com/lifestyle/food/genetically-modified-foods-what-is-and-isnt-true/2013/10/15/40e4fd58-3132-11e3-8627-c5d7de0a046b_story_1.html</a:t>
            </a:r>
            <a:endParaRPr lang="en-US" dirty="0"/>
          </a:p>
        </p:txBody>
      </p:sp>
      <p:sp>
        <p:nvSpPr>
          <p:cNvPr id="4" name="Slide Number Placeholder 3"/>
          <p:cNvSpPr>
            <a:spLocks noGrp="1"/>
          </p:cNvSpPr>
          <p:nvPr>
            <p:ph type="sldNum" sz="quarter" idx="10"/>
          </p:nvPr>
        </p:nvSpPr>
        <p:spPr/>
        <p:txBody>
          <a:bodyPr/>
          <a:lstStyle/>
          <a:p>
            <a:fld id="{01F53396-2403-4329-A43E-BE57F3A8BC89}" type="slidenum">
              <a:rPr lang="en-US" smtClean="0"/>
              <a:pPr/>
              <a:t>24</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http://jenhaugenrd.wordpress.com/2013/11/01/whats-the-truth-about-gmo-food-biotechnology-series-part-3/ </a:t>
            </a:r>
            <a:endParaRPr lang="en-US" dirty="0"/>
          </a:p>
        </p:txBody>
      </p:sp>
      <p:sp>
        <p:nvSpPr>
          <p:cNvPr id="4" name="Slide Number Placeholder 3"/>
          <p:cNvSpPr>
            <a:spLocks noGrp="1"/>
          </p:cNvSpPr>
          <p:nvPr>
            <p:ph type="sldNum" sz="quarter" idx="10"/>
          </p:nvPr>
        </p:nvSpPr>
        <p:spPr/>
        <p:txBody>
          <a:bodyPr/>
          <a:lstStyle/>
          <a:p>
            <a:fld id="{01F53396-2403-4329-A43E-BE57F3A8BC89}" type="slidenum">
              <a:rPr lang="en-US" smtClean="0"/>
              <a:pPr/>
              <a:t>26</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http://consciouslifenews.com/wp-content/uploads/2013/03/honey-bee.jpg </a:t>
            </a:r>
            <a:endParaRPr lang="en-US" dirty="0"/>
          </a:p>
        </p:txBody>
      </p:sp>
      <p:sp>
        <p:nvSpPr>
          <p:cNvPr id="4" name="Slide Number Placeholder 3"/>
          <p:cNvSpPr>
            <a:spLocks noGrp="1"/>
          </p:cNvSpPr>
          <p:nvPr>
            <p:ph type="sldNum" sz="quarter" idx="10"/>
          </p:nvPr>
        </p:nvSpPr>
        <p:spPr/>
        <p:txBody>
          <a:bodyPr/>
          <a:lstStyle/>
          <a:p>
            <a:fld id="{01F53396-2403-4329-A43E-BE57F3A8BC89}" type="slidenum">
              <a:rPr lang="en-US" smtClean="0"/>
              <a:pPr/>
              <a:t>27</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http://farm6.staticflickr.com/5152/5915522859_30737b759b_z.jpg</a:t>
            </a:r>
            <a:endParaRPr lang="en-US" dirty="0"/>
          </a:p>
        </p:txBody>
      </p:sp>
      <p:sp>
        <p:nvSpPr>
          <p:cNvPr id="4" name="Slide Number Placeholder 3"/>
          <p:cNvSpPr>
            <a:spLocks noGrp="1"/>
          </p:cNvSpPr>
          <p:nvPr>
            <p:ph type="sldNum" sz="quarter" idx="10"/>
          </p:nvPr>
        </p:nvSpPr>
        <p:spPr/>
        <p:txBody>
          <a:bodyPr/>
          <a:lstStyle/>
          <a:p>
            <a:fld id="{01F53396-2403-4329-A43E-BE57F3A8BC89}" type="slidenum">
              <a:rPr lang="en-US" smtClean="0"/>
              <a:pPr/>
              <a:t>29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http://www.biologycorner.com/resources/restriction_enzyme_01.png</a:t>
            </a:r>
            <a:endParaRPr lang="en-US" dirty="0" smtClean="0"/>
          </a:p>
          <a:p>
            <a:r>
              <a:rPr lang="en-US" dirty="0" smtClean="0"/>
              <a:t>As you can see, an enzyme comes in and removes the genes</a:t>
            </a:r>
            <a:r>
              <a:rPr lang="en-US" baseline="0" dirty="0" smtClean="0"/>
              <a:t> that we don’t want in the organism anymore, meanwhile we have foreign DNA that will come in and code for new characteristics. An example of this, to make it less scientific jargon; is if you made an enzyme stop working, one that broke down cell walls to make your tomatoes soft, you could keep your tomatoes firm for longer. So you find a plant that has a similar enzyme that works at a much slower rate, take the DNA for that enzyme, and place it in your tomato DNA.</a:t>
            </a:r>
            <a:endParaRPr lang="en-US" dirty="0"/>
          </a:p>
        </p:txBody>
      </p:sp>
      <p:sp>
        <p:nvSpPr>
          <p:cNvPr id="4" name="Slide Number Placeholder 3"/>
          <p:cNvSpPr>
            <a:spLocks noGrp="1"/>
          </p:cNvSpPr>
          <p:nvPr>
            <p:ph type="sldNum" sz="quarter" idx="10"/>
          </p:nvPr>
        </p:nvSpPr>
        <p:spPr/>
        <p:txBody>
          <a:bodyPr/>
          <a:lstStyle/>
          <a:p>
            <a:fld id="{01F53396-2403-4329-A43E-BE57F3A8BC89}" type="slidenum">
              <a:rPr lang="en-US" smtClean="0"/>
              <a:pPr/>
              <a:t>6</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s://www.google.com/search?q=ancient+crops&amp;client=firefox-a&amp;hs=iA5&amp;rls=org.mozilla:en-US:official&amp;channel=fflb&amp;source=lnms&amp;tbm=isch&amp;sa=X&amp;ei=43hkUrTGC63G4AOfioDoBQ&amp;ved=0CAkQ_AUoAQ&amp;biw=1366&amp;bih=675&amp;dpr=1#channel=fflb&amp;q=grapple&amp;rls=org.mozilla:en-US%3Aofficial&amp;tbm=isch&amp;facrc=_&amp;imgdii=_&amp;imgrc=6AgMguuYgmaMdM%3A%3BPx0Bl-OqlqlKiM%3Bhttp%253A%252F%252Fwww.fooducate.com%252Fblog%252Fwp-content%252Fmedia%252Fgrapple.jpg%3Bhttp%253A%252F%252Fblog.fooducate.com%252F2010%252F10%252F27%252Fgrapples-apples-that-taste-like-grapes%252F%3B350%3B242</a:t>
            </a:r>
            <a:endParaRPr lang="en-US" dirty="0"/>
          </a:p>
        </p:txBody>
      </p:sp>
      <p:sp>
        <p:nvSpPr>
          <p:cNvPr id="4" name="Slide Number Placeholder 3"/>
          <p:cNvSpPr>
            <a:spLocks noGrp="1"/>
          </p:cNvSpPr>
          <p:nvPr>
            <p:ph type="sldNum" sz="quarter" idx="10"/>
          </p:nvPr>
        </p:nvSpPr>
        <p:spPr/>
        <p:txBody>
          <a:bodyPr/>
          <a:lstStyle/>
          <a:p>
            <a:fld id="{01F53396-2403-4329-A43E-BE57F3A8BC89}" type="slidenum">
              <a:rPr lang="en-US" smtClean="0"/>
              <a:pPr/>
              <a:t>30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http://upload.wikimedia.org/wikipedia/commons/2/29/Golden_Rice.jpg</a:t>
            </a:r>
            <a:endParaRPr lang="en-US" dirty="0"/>
          </a:p>
        </p:txBody>
      </p:sp>
      <p:sp>
        <p:nvSpPr>
          <p:cNvPr id="4" name="Slide Number Placeholder 3"/>
          <p:cNvSpPr>
            <a:spLocks noGrp="1"/>
          </p:cNvSpPr>
          <p:nvPr>
            <p:ph type="sldNum" sz="quarter" idx="10"/>
          </p:nvPr>
        </p:nvSpPr>
        <p:spPr/>
        <p:txBody>
          <a:bodyPr/>
          <a:lstStyle/>
          <a:p>
            <a:fld id="{01F53396-2403-4329-A43E-BE57F3A8BC89}" type="slidenum">
              <a:rPr lang="en-US" smtClean="0"/>
              <a:pPr/>
              <a:t>31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http://www.realfoodgirlunmodified.com/gmos-for-newbies/</a:t>
            </a:r>
            <a:endParaRPr lang="en-US" dirty="0"/>
          </a:p>
        </p:txBody>
      </p:sp>
      <p:sp>
        <p:nvSpPr>
          <p:cNvPr id="4" name="Slide Number Placeholder 3"/>
          <p:cNvSpPr>
            <a:spLocks noGrp="1"/>
          </p:cNvSpPr>
          <p:nvPr>
            <p:ph type="sldNum" sz="quarter" idx="10"/>
          </p:nvPr>
        </p:nvSpPr>
        <p:spPr/>
        <p:txBody>
          <a:bodyPr/>
          <a:lstStyle/>
          <a:p>
            <a:fld id="{01F53396-2403-4329-A43E-BE57F3A8BC89}" type="slidenum">
              <a:rPr lang="en-US" smtClean="0"/>
              <a:pPr/>
              <a:t>32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http://wallpaperweb.org/wallpaper/miscellaneous/bountiful-harvest_16919.htm </a:t>
            </a:r>
            <a:endParaRPr lang="en-US" dirty="0"/>
          </a:p>
        </p:txBody>
      </p:sp>
      <p:sp>
        <p:nvSpPr>
          <p:cNvPr id="4" name="Slide Number Placeholder 3"/>
          <p:cNvSpPr>
            <a:spLocks noGrp="1"/>
          </p:cNvSpPr>
          <p:nvPr>
            <p:ph type="sldNum" sz="quarter" idx="10"/>
          </p:nvPr>
        </p:nvSpPr>
        <p:spPr/>
        <p:txBody>
          <a:bodyPr/>
          <a:lstStyle/>
          <a:p>
            <a:fld id="{01F53396-2403-4329-A43E-BE57F3A8BC89}" type="slidenum">
              <a:rPr lang="en-US" smtClean="0"/>
              <a:pPr/>
              <a:t>33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Hysteria-</a:t>
            </a:r>
            <a:r>
              <a:rPr lang="en-US" baseline="0" dirty="0" smtClean="0"/>
              <a:t> think back to opening video</a:t>
            </a:r>
            <a:endParaRPr lang="en-US" dirty="0"/>
          </a:p>
        </p:txBody>
      </p:sp>
      <p:sp>
        <p:nvSpPr>
          <p:cNvPr id="4" name="Slide Number Placeholder 3"/>
          <p:cNvSpPr>
            <a:spLocks noGrp="1"/>
          </p:cNvSpPr>
          <p:nvPr>
            <p:ph type="sldNum" sz="quarter" idx="10"/>
          </p:nvPr>
        </p:nvSpPr>
        <p:spPr/>
        <p:txBody>
          <a:bodyPr/>
          <a:lstStyle/>
          <a:p>
            <a:fld id="{01F53396-2403-4329-A43E-BE57F3A8BC89}" type="slidenum">
              <a:rPr lang="en-US" smtClean="0"/>
              <a:pPr/>
              <a:t>34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i="1" dirty="0" smtClean="0"/>
              <a:t>How are GMOs Made?. http://www.qub.ac.uk/cite2write/vancouver3b.html (accessed 21 September 2013).</a:t>
            </a:r>
            <a:endParaRPr lang="en-US" dirty="0" smtClean="0"/>
          </a:p>
          <a:p>
            <a:r>
              <a:rPr lang="en-US" dirty="0" smtClean="0"/>
              <a:t/>
            </a:r>
            <a:br>
              <a:rPr lang="en-US" dirty="0" smtClean="0"/>
            </a:br>
            <a:r>
              <a:rPr lang="en-US" i="1" dirty="0" smtClean="0"/>
              <a:t>Benefits of GM food. http://classes.soe.ucsc.edu/cmpe080e/Spring05/projects/gmo/benefits.htm (accessed 21 September 2013).</a:t>
            </a:r>
            <a:endParaRPr lang="en-US" dirty="0" smtClean="0"/>
          </a:p>
          <a:p>
            <a:r>
              <a:rPr lang="en-US" dirty="0" smtClean="0"/>
              <a:t/>
            </a:r>
            <a:br>
              <a:rPr lang="en-US" dirty="0" smtClean="0"/>
            </a:br>
            <a:r>
              <a:rPr lang="en-US" i="1" dirty="0" smtClean="0"/>
              <a:t>GMO Versus NON GMO - The Shocking Corn Comparison. http://www.undergroundhealth.com/gmo-versus-non-gmo-the-shocking-corn-comparison/ (accessed 19 September 2013).</a:t>
            </a:r>
            <a:endParaRPr lang="en-US" dirty="0" smtClean="0"/>
          </a:p>
          <a:p>
            <a:r>
              <a:rPr lang="en-US" dirty="0" smtClean="0"/>
              <a:t/>
            </a:r>
            <a:br>
              <a:rPr lang="en-US" dirty="0" smtClean="0"/>
            </a:br>
            <a:r>
              <a:rPr lang="en-US" dirty="0" smtClean="0"/>
              <a:t>Walsh MC, </a:t>
            </a:r>
            <a:r>
              <a:rPr lang="en-US" dirty="0" err="1" smtClean="0"/>
              <a:t>Buzoianu</a:t>
            </a:r>
            <a:r>
              <a:rPr lang="en-US" dirty="0" smtClean="0"/>
              <a:t> SG, Gardiner GE, Rea MC, O'Donovan O, Ross RP, </a:t>
            </a:r>
            <a:r>
              <a:rPr lang="en-US" dirty="0" err="1" smtClean="0"/>
              <a:t>Lawlor</a:t>
            </a:r>
            <a:r>
              <a:rPr lang="en-US" dirty="0" smtClean="0"/>
              <a:t> PG. Effects of feeding Bt MON810 maize to sows during first gestation and lactation on maternal and offspring health indicators. </a:t>
            </a:r>
            <a:r>
              <a:rPr lang="en-US" i="1" dirty="0" smtClean="0"/>
              <a:t>Br J </a:t>
            </a:r>
            <a:r>
              <a:rPr lang="en-US" i="1" dirty="0" err="1" smtClean="0"/>
              <a:t>Nutr</a:t>
            </a:r>
            <a:r>
              <a:rPr lang="en-US" i="1" dirty="0" smtClean="0"/>
              <a:t> </a:t>
            </a:r>
            <a:r>
              <a:rPr lang="en-US" dirty="0" smtClean="0"/>
              <a:t>2013; 109(5): 873-881. http://www.ncbi.nlm.nih.gov/pubmed/23168255 (accessed 18 September 2013).</a:t>
            </a:r>
          </a:p>
          <a:p>
            <a:r>
              <a:rPr lang="en-US" dirty="0" smtClean="0"/>
              <a:t/>
            </a:r>
            <a:br>
              <a:rPr lang="en-US" dirty="0" smtClean="0"/>
            </a:br>
            <a:r>
              <a:rPr lang="en-US" dirty="0" err="1" smtClean="0"/>
              <a:t>Seralini</a:t>
            </a:r>
            <a:r>
              <a:rPr lang="en-US" dirty="0" smtClean="0"/>
              <a:t> GE, </a:t>
            </a:r>
            <a:r>
              <a:rPr lang="en-US" dirty="0" err="1" smtClean="0"/>
              <a:t>Mesnage</a:t>
            </a:r>
            <a:r>
              <a:rPr lang="en-US" dirty="0" smtClean="0"/>
              <a:t> R, </a:t>
            </a:r>
            <a:r>
              <a:rPr lang="en-US" dirty="0" err="1" smtClean="0"/>
              <a:t>Defarge</a:t>
            </a:r>
            <a:r>
              <a:rPr lang="en-US" dirty="0" smtClean="0"/>
              <a:t> N, </a:t>
            </a:r>
            <a:r>
              <a:rPr lang="en-US" dirty="0" err="1" smtClean="0"/>
              <a:t>Gress</a:t>
            </a:r>
            <a:r>
              <a:rPr lang="en-US" dirty="0" smtClean="0"/>
              <a:t> S, </a:t>
            </a:r>
            <a:r>
              <a:rPr lang="en-US" dirty="0" err="1" smtClean="0"/>
              <a:t>Hennequin</a:t>
            </a:r>
            <a:r>
              <a:rPr lang="en-US" dirty="0" smtClean="0"/>
              <a:t> D, Clair E, et al.. Answers to Critics: Why There is a Long Term Toxicity Due to a Roundup-Tolerant Genetically Modified Maize and to a Roundup Herbicide. </a:t>
            </a:r>
            <a:r>
              <a:rPr lang="en-US" i="1" dirty="0" smtClean="0"/>
              <a:t>Elsevier </a:t>
            </a:r>
            <a:r>
              <a:rPr lang="en-US" dirty="0" smtClean="0"/>
              <a:t>2013; 53(): 440. http://www.sciencedirect.com/science/article/pii/S0278691512008149 (accessed 19 September 2013).</a:t>
            </a:r>
          </a:p>
          <a:p>
            <a:r>
              <a:rPr lang="en-US" dirty="0" smtClean="0"/>
              <a:t/>
            </a:r>
            <a:br>
              <a:rPr lang="en-US" dirty="0" smtClean="0"/>
            </a:br>
            <a:r>
              <a:rPr lang="en-US" dirty="0" err="1" smtClean="0"/>
              <a:t>Pusztai</a:t>
            </a:r>
            <a:r>
              <a:rPr lang="en-US" dirty="0" smtClean="0"/>
              <a:t> A, </a:t>
            </a:r>
            <a:r>
              <a:rPr lang="en-US" dirty="0" err="1" smtClean="0"/>
              <a:t>Vardocz</a:t>
            </a:r>
            <a:r>
              <a:rPr lang="en-US" dirty="0" smtClean="0"/>
              <a:t> S. </a:t>
            </a:r>
            <a:r>
              <a:rPr lang="en-US" i="1" dirty="0" smtClean="0"/>
              <a:t>Potential Health Effects of Foods Derived from Genetically Modified Plants: What are the Issues?.</a:t>
            </a:r>
            <a:r>
              <a:rPr lang="en-US" dirty="0" smtClean="0"/>
              <a:t> Penang, Malaysia: Third World Network; 2011. http://www.twnside.org.sg/title2/biosafety/pdf/bio14.pdf (accessed 20 September 2013). </a:t>
            </a:r>
          </a:p>
          <a:p>
            <a:r>
              <a:rPr lang="en-US" dirty="0" smtClean="0"/>
              <a:t/>
            </a:r>
            <a:br>
              <a:rPr lang="en-US" dirty="0" smtClean="0"/>
            </a:br>
            <a:r>
              <a:rPr lang="en-US" dirty="0" smtClean="0"/>
              <a:t>Domingo JL, </a:t>
            </a:r>
            <a:r>
              <a:rPr lang="en-US" dirty="0" err="1" smtClean="0"/>
              <a:t>Bordonaba</a:t>
            </a:r>
            <a:r>
              <a:rPr lang="en-US" dirty="0" smtClean="0"/>
              <a:t> JG. A Literature Review on the Safety Assessment of Genetically Modified Plants. </a:t>
            </a:r>
            <a:r>
              <a:rPr lang="en-US" i="1" dirty="0" smtClean="0"/>
              <a:t>Elsevier </a:t>
            </a:r>
            <a:r>
              <a:rPr lang="en-US" dirty="0" smtClean="0"/>
              <a:t>2011; 37(4): 734-742. http://www.sciencedirect.com/science/article/pii/S0160412011000055 (accessed 20 September 2013).</a:t>
            </a:r>
          </a:p>
          <a:p>
            <a:r>
              <a:rPr lang="en-US" i="1" dirty="0" smtClean="0"/>
              <a:t>GMO – Laws</a:t>
            </a:r>
            <a:r>
              <a:rPr lang="en-US" dirty="0" smtClean="0"/>
              <a:t>. http://classes.soe.ucsc.edu/cmpe080e/Spring05/projects/gmo/laws.htm (accessed 25 September 2013)</a:t>
            </a:r>
            <a:endParaRPr lang="en-US" i="1" dirty="0" smtClean="0"/>
          </a:p>
          <a:p>
            <a:r>
              <a:rPr lang="en-US" dirty="0" smtClean="0"/>
              <a:t>?</a:t>
            </a:r>
            <a:endParaRPr lang="en-US" dirty="0"/>
          </a:p>
        </p:txBody>
      </p:sp>
      <p:sp>
        <p:nvSpPr>
          <p:cNvPr id="4" name="Slide Number Placeholder 3"/>
          <p:cNvSpPr>
            <a:spLocks noGrp="1"/>
          </p:cNvSpPr>
          <p:nvPr>
            <p:ph type="sldNum" sz="quarter" idx="10"/>
          </p:nvPr>
        </p:nvSpPr>
        <p:spPr/>
        <p:txBody>
          <a:bodyPr/>
          <a:lstStyle/>
          <a:p>
            <a:fld id="{01F53396-2403-4329-A43E-BE57F3A8BC89}" type="slidenum">
              <a:rPr lang="en-US" smtClean="0"/>
              <a:pPr/>
              <a:t>36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http://www.savingwithshellie.com/safeway-silk-soymilk-99/</a:t>
            </a:r>
            <a:endParaRPr lang="en-US" dirty="0"/>
          </a:p>
        </p:txBody>
      </p:sp>
      <p:sp>
        <p:nvSpPr>
          <p:cNvPr id="4" name="Slide Number Placeholder 3"/>
          <p:cNvSpPr>
            <a:spLocks noGrp="1"/>
          </p:cNvSpPr>
          <p:nvPr>
            <p:ph type="sldNum" sz="quarter" idx="10"/>
          </p:nvPr>
        </p:nvSpPr>
        <p:spPr/>
        <p:txBody>
          <a:bodyPr/>
          <a:lstStyle/>
          <a:p>
            <a:fld id="{01F53396-2403-4329-A43E-BE57F3A8BC89}" type="slidenum">
              <a:rPr lang="en-US" smtClean="0"/>
              <a:pPr/>
              <a:t>39</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http://acevending.net/popup_image.php?pID=470</a:t>
            </a:r>
            <a:endParaRPr lang="en-US" dirty="0"/>
          </a:p>
        </p:txBody>
      </p:sp>
      <p:sp>
        <p:nvSpPr>
          <p:cNvPr id="4" name="Slide Number Placeholder 3"/>
          <p:cNvSpPr>
            <a:spLocks noGrp="1"/>
          </p:cNvSpPr>
          <p:nvPr>
            <p:ph type="sldNum" sz="quarter" idx="10"/>
          </p:nvPr>
        </p:nvSpPr>
        <p:spPr/>
        <p:txBody>
          <a:bodyPr/>
          <a:lstStyle/>
          <a:p>
            <a:fld id="{01F53396-2403-4329-A43E-BE57F3A8BC89}" type="slidenum">
              <a:rPr lang="en-US" smtClean="0"/>
              <a:pPr/>
              <a:t>41</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http://farmprogress.com/cdfm/Faress1/author/198/2013/6/reaching_elusive_300_bushel_yield_corn_1_635070745478422907.jpg</a:t>
            </a:r>
            <a:endParaRPr lang="en-US" dirty="0"/>
          </a:p>
        </p:txBody>
      </p:sp>
      <p:sp>
        <p:nvSpPr>
          <p:cNvPr id="4" name="Slide Number Placeholder 3"/>
          <p:cNvSpPr>
            <a:spLocks noGrp="1"/>
          </p:cNvSpPr>
          <p:nvPr>
            <p:ph type="sldNum" sz="quarter" idx="10"/>
          </p:nvPr>
        </p:nvSpPr>
        <p:spPr/>
        <p:txBody>
          <a:bodyPr/>
          <a:lstStyle/>
          <a:p>
            <a:fld id="{01F53396-2403-4329-A43E-BE57F3A8BC89}" type="slidenum">
              <a:rPr lang="en-US" smtClean="0"/>
              <a:pPr/>
              <a:t>43</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http://1.bp.blogspot.com/-MeLfDt4BbIY/ThvEmXn2omI/AAAAAAAAI2g/qYh7Du0zVbg/s1600/C%2526H%2BOrganic%2BPure%2BCane%2BSugar.jpg</a:t>
            </a:r>
            <a:endParaRPr lang="en-US" dirty="0"/>
          </a:p>
        </p:txBody>
      </p:sp>
      <p:sp>
        <p:nvSpPr>
          <p:cNvPr id="4" name="Slide Number Placeholder 3"/>
          <p:cNvSpPr>
            <a:spLocks noGrp="1"/>
          </p:cNvSpPr>
          <p:nvPr>
            <p:ph type="sldNum" sz="quarter" idx="10"/>
          </p:nvPr>
        </p:nvSpPr>
        <p:spPr/>
        <p:txBody>
          <a:bodyPr/>
          <a:lstStyle/>
          <a:p>
            <a:fld id="{01F53396-2403-4329-A43E-BE57F3A8BC89}" type="slidenum">
              <a:rPr lang="en-US" smtClean="0"/>
              <a:pPr/>
              <a:t>45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s://www.google.com/search?q=ancient+crops&amp;client=firefox-a&amp;hs=iA5&amp;rls=org.mozilla:en-US:official&amp;channel=fflb&amp;source=lnms&amp;tbm=isch&amp;sa=X&amp;ei=43hkUrTGC63G4AOfioDoBQ&amp;ved=0CAkQ_AUoAQ&amp;biw=1366&amp;bih=675&amp;dpr=1#facrc=_&amp;imgdii=_&amp;imgrc=XOyS1_AhMx4MBM%3A%3BnIpOg5RFbFsrFM%3Bhttp%253A%252F%252Fwww.egyptianagriculture.com%252Fimages%252Fegypt_animals.gif%3Bhttp%253A%252F%252Fwww.egyptianagriculture.com%252Fhorticulture.html%3B417%3B288</a:t>
            </a:r>
            <a:endParaRPr lang="en-US" dirty="0"/>
          </a:p>
        </p:txBody>
      </p:sp>
      <p:sp>
        <p:nvSpPr>
          <p:cNvPr id="4" name="Slide Number Placeholder 3"/>
          <p:cNvSpPr>
            <a:spLocks noGrp="1"/>
          </p:cNvSpPr>
          <p:nvPr>
            <p:ph type="sldNum" sz="quarter" idx="10"/>
          </p:nvPr>
        </p:nvSpPr>
        <p:spPr/>
        <p:txBody>
          <a:bodyPr/>
          <a:lstStyle/>
          <a:p>
            <a:fld id="{01F53396-2403-4329-A43E-BE57F3A8BC89}" type="slidenum">
              <a:rPr lang="en-US" smtClean="0"/>
              <a:pPr/>
              <a:t>7</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http://www.vitacost.com/Images/Products/1000/Kashi/Kashi-GoLean-Crisp-Cereal-Cinnamon-Crumble-018627703655.jpg</a:t>
            </a:r>
            <a:endParaRPr lang="en-US" dirty="0"/>
          </a:p>
        </p:txBody>
      </p:sp>
      <p:sp>
        <p:nvSpPr>
          <p:cNvPr id="4" name="Slide Number Placeholder 3"/>
          <p:cNvSpPr>
            <a:spLocks noGrp="1"/>
          </p:cNvSpPr>
          <p:nvPr>
            <p:ph type="sldNum" sz="quarter" idx="10"/>
          </p:nvPr>
        </p:nvSpPr>
        <p:spPr/>
        <p:txBody>
          <a:bodyPr/>
          <a:lstStyle/>
          <a:p>
            <a:fld id="{01F53396-2403-4329-A43E-BE57F3A8BC89}" type="slidenum">
              <a:rPr lang="en-US" smtClean="0"/>
              <a:pPr/>
              <a:t>47</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http://fitness.makeupandbeauty.com/wp-content/uploads/2013/06/honey-kills-bacteria1.jpg</a:t>
            </a:r>
            <a:endParaRPr lang="en-US" dirty="0"/>
          </a:p>
        </p:txBody>
      </p:sp>
      <p:sp>
        <p:nvSpPr>
          <p:cNvPr id="4" name="Slide Number Placeholder 3"/>
          <p:cNvSpPr>
            <a:spLocks noGrp="1"/>
          </p:cNvSpPr>
          <p:nvPr>
            <p:ph type="sldNum" sz="quarter" idx="10"/>
          </p:nvPr>
        </p:nvSpPr>
        <p:spPr/>
        <p:txBody>
          <a:bodyPr/>
          <a:lstStyle/>
          <a:p>
            <a:fld id="{01F53396-2403-4329-A43E-BE57F3A8BC89}" type="slidenum">
              <a:rPr lang="en-US" smtClean="0"/>
              <a:pPr/>
              <a:t>49</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http://i.walmartimages.com/i/p/00/07/87/42/00/0007874200667_500X500.jpg</a:t>
            </a:r>
            <a:endParaRPr lang="en-US" dirty="0"/>
          </a:p>
        </p:txBody>
      </p:sp>
      <p:sp>
        <p:nvSpPr>
          <p:cNvPr id="4" name="Slide Number Placeholder 3"/>
          <p:cNvSpPr>
            <a:spLocks noGrp="1"/>
          </p:cNvSpPr>
          <p:nvPr>
            <p:ph type="sldNum" sz="quarter" idx="10"/>
          </p:nvPr>
        </p:nvSpPr>
        <p:spPr/>
        <p:txBody>
          <a:bodyPr/>
          <a:lstStyle/>
          <a:p>
            <a:fld id="{01F53396-2403-4329-A43E-BE57F3A8BC89}" type="slidenum">
              <a:rPr lang="en-US" smtClean="0"/>
              <a:pPr/>
              <a:t>50</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http://mojosavings.com/wp-content/uploads/2012/10/honey-nut-cheerios.jpg</a:t>
            </a:r>
            <a:endParaRPr lang="en-US" dirty="0"/>
          </a:p>
        </p:txBody>
      </p:sp>
      <p:sp>
        <p:nvSpPr>
          <p:cNvPr id="4" name="Slide Number Placeholder 3"/>
          <p:cNvSpPr>
            <a:spLocks noGrp="1"/>
          </p:cNvSpPr>
          <p:nvPr>
            <p:ph type="sldNum" sz="quarter" idx="10"/>
          </p:nvPr>
        </p:nvSpPr>
        <p:spPr/>
        <p:txBody>
          <a:bodyPr/>
          <a:lstStyle/>
          <a:p>
            <a:fld id="{01F53396-2403-4329-A43E-BE57F3A8BC89}" type="slidenum">
              <a:rPr lang="en-US" smtClean="0"/>
              <a:pPr/>
              <a:t>51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Native Americans</a:t>
            </a:r>
            <a:r>
              <a:rPr lang="en-US" baseline="0" dirty="0" smtClean="0"/>
              <a:t> grew multiple types of corn, purposefully making them pollinate one another to achieve a sweeter product or even one that produced more corn. </a:t>
            </a:r>
            <a:endParaRPr lang="en-US" dirty="0"/>
          </a:p>
        </p:txBody>
      </p:sp>
      <p:sp>
        <p:nvSpPr>
          <p:cNvPr id="4" name="Slide Number Placeholder 3"/>
          <p:cNvSpPr>
            <a:spLocks noGrp="1"/>
          </p:cNvSpPr>
          <p:nvPr>
            <p:ph type="sldNum" sz="quarter" idx="10"/>
          </p:nvPr>
        </p:nvSpPr>
        <p:spPr/>
        <p:txBody>
          <a:bodyPr/>
          <a:lstStyle/>
          <a:p>
            <a:fld id="{01F53396-2403-4329-A43E-BE57F3A8BC89}"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s://www.google.com/search?q=ancient+crops&amp;client=firefox-a&amp;hs=iA5&amp;rls=org.mozilla:en-US:official&amp;channel=fflb&amp;source=lnms&amp;tbm=isch&amp;sa=X&amp;ei=43hkUrTGC63G4AOfioDoBQ&amp;ved=0CAkQ_AUoAQ&amp;biw=1366&amp;bih=675&amp;dpr=1#channel=fflb&amp;q=corn+fields+&amp;rls=org.mozilla:en-US%3Aofficial&amp;tbm=isch&amp;facrc=_&amp;imgdii=_&amp;imgrc=dLMUu3xNei9naM%3A%3BNRbszWJLprQcJM%3Bhttp%253A%252F%252Fksusigmaalpha.files.wordpress.com%252F2013%252F04%252Fcorn-field.jpeg%3Bhttp%253A%252F%252Fksusigmaalpha.com%252Fagriculture-news%252F%3B500%3B377</a:t>
            </a:r>
            <a:endParaRPr lang="en-US" dirty="0"/>
          </a:p>
        </p:txBody>
      </p:sp>
      <p:sp>
        <p:nvSpPr>
          <p:cNvPr id="4" name="Slide Number Placeholder 3"/>
          <p:cNvSpPr>
            <a:spLocks noGrp="1"/>
          </p:cNvSpPr>
          <p:nvPr>
            <p:ph type="sldNum" sz="quarter" idx="10"/>
          </p:nvPr>
        </p:nvSpPr>
        <p:spPr/>
        <p:txBody>
          <a:bodyPr/>
          <a:lstStyle/>
          <a:p>
            <a:fld id="{01F53396-2403-4329-A43E-BE57F3A8BC89}" type="slidenum">
              <a:rPr lang="en-US" smtClean="0"/>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http://www.zmescience.com/tag/dna/</a:t>
            </a:r>
            <a:endParaRPr lang="en-US" dirty="0"/>
          </a:p>
        </p:txBody>
      </p:sp>
      <p:sp>
        <p:nvSpPr>
          <p:cNvPr id="4" name="Slide Number Placeholder 3"/>
          <p:cNvSpPr>
            <a:spLocks noGrp="1"/>
          </p:cNvSpPr>
          <p:nvPr>
            <p:ph type="sldNum" sz="quarter" idx="10"/>
          </p:nvPr>
        </p:nvSpPr>
        <p:spPr/>
        <p:txBody>
          <a:bodyPr/>
          <a:lstStyle/>
          <a:p>
            <a:fld id="{01F53396-2403-4329-A43E-BE57F3A8BC89}" type="slidenum">
              <a:rPr lang="en-US" smtClean="0"/>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http://ambertick.com/opinion/danger-of-flea-control-products/</a:t>
            </a:r>
            <a:endParaRPr lang="en-US" dirty="0"/>
          </a:p>
        </p:txBody>
      </p:sp>
      <p:sp>
        <p:nvSpPr>
          <p:cNvPr id="4" name="Slide Number Placeholder 3"/>
          <p:cNvSpPr>
            <a:spLocks noGrp="1"/>
          </p:cNvSpPr>
          <p:nvPr>
            <p:ph type="sldNum" sz="quarter" idx="10"/>
          </p:nvPr>
        </p:nvSpPr>
        <p:spPr/>
        <p:txBody>
          <a:bodyPr/>
          <a:lstStyle/>
          <a:p>
            <a:fld id="{01F53396-2403-4329-A43E-BE57F3A8BC89}" type="slidenum">
              <a:rPr lang="en-US" smtClean="0"/>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Organic authority And Non </a:t>
            </a:r>
            <a:r>
              <a:rPr lang="en-US" dirty="0" err="1" smtClean="0"/>
              <a:t>gmo</a:t>
            </a:r>
            <a:r>
              <a:rPr lang="en-US" dirty="0" smtClean="0"/>
              <a:t> project </a:t>
            </a:r>
            <a:endParaRPr lang="en-US" dirty="0"/>
          </a:p>
        </p:txBody>
      </p:sp>
      <p:sp>
        <p:nvSpPr>
          <p:cNvPr id="4" name="Slide Number Placeholder 3"/>
          <p:cNvSpPr>
            <a:spLocks noGrp="1"/>
          </p:cNvSpPr>
          <p:nvPr>
            <p:ph type="sldNum" sz="quarter" idx="10"/>
          </p:nvPr>
        </p:nvSpPr>
        <p:spPr/>
        <p:txBody>
          <a:bodyPr/>
          <a:lstStyle/>
          <a:p>
            <a:fld id="{01F53396-2403-4329-A43E-BE57F3A8BC89}" type="slidenum">
              <a:rPr lang="en-US" smtClean="0"/>
              <a:pPr/>
              <a:t>15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http://www.motherearthnews.com/natural-health/gmo-safety-zmgz13amzsto.aspx</a:t>
            </a:r>
          </a:p>
          <a:p>
            <a:r>
              <a:rPr lang="en-US" dirty="0" smtClean="0"/>
              <a:t>It’s important to note that of the 21 varieties of GM corn,</a:t>
            </a:r>
            <a:r>
              <a:rPr lang="en-US" baseline="0" dirty="0" smtClean="0"/>
              <a:t> potatoes, and rice observed in this same meta-analysis, only a few had slight effects, with these potatoes being the only one that would affect quality of life. </a:t>
            </a:r>
            <a:endParaRPr lang="en-US" dirty="0"/>
          </a:p>
        </p:txBody>
      </p:sp>
      <p:sp>
        <p:nvSpPr>
          <p:cNvPr id="4" name="Slide Number Placeholder 3"/>
          <p:cNvSpPr>
            <a:spLocks noGrp="1"/>
          </p:cNvSpPr>
          <p:nvPr>
            <p:ph type="sldNum" sz="quarter" idx="10"/>
          </p:nvPr>
        </p:nvSpPr>
        <p:spPr/>
        <p:txBody>
          <a:bodyPr/>
          <a:lstStyle/>
          <a:p>
            <a:fld id="{01F53396-2403-4329-A43E-BE57F3A8BC89}"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EB21B98E-6704-4252-AB9F-09BED14FFCC6}" type="datetimeFigureOut">
              <a:rPr lang="en-US" smtClean="0"/>
              <a:pPr/>
              <a:t>12/5/2013</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91441AE2-0854-4592-BDA0-F74F7078084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B21B98E-6704-4252-AB9F-09BED14FFCC6}" type="datetimeFigureOut">
              <a:rPr lang="en-US" smtClean="0"/>
              <a:pPr/>
              <a:t>12/5/2013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441AE2-0854-4592-BDA0-F74F7078084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B21B98E-6704-4252-AB9F-09BED14FFCC6}" type="datetimeFigureOut">
              <a:rPr lang="en-US" smtClean="0"/>
              <a:pPr/>
              <a:t>12/5/2013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441AE2-0854-4592-BDA0-F74F7078084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EB21B98E-6704-4252-AB9F-09BED14FFCC6}" type="datetimeFigureOut">
              <a:rPr lang="en-US" smtClean="0"/>
              <a:pPr/>
              <a:t>12/5/2013</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91441AE2-0854-4592-BDA0-F74F7078084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EB21B98E-6704-4252-AB9F-09BED14FFCC6}" type="datetimeFigureOut">
              <a:rPr lang="en-US" smtClean="0"/>
              <a:pPr/>
              <a:t>12/5/2013</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91441AE2-0854-4592-BDA0-F74F7078084D}"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EB21B98E-6704-4252-AB9F-09BED14FFCC6}" type="datetimeFigureOut">
              <a:rPr lang="en-US" smtClean="0"/>
              <a:pPr/>
              <a:t>12/5/2013</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91441AE2-0854-4592-BDA0-F74F7078084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EB21B98E-6704-4252-AB9F-09BED14FFCC6}" type="datetimeFigureOut">
              <a:rPr lang="en-US" smtClean="0"/>
              <a:pPr/>
              <a:t>12/5/2013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91441AE2-0854-4592-BDA0-F74F7078084D}"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EB21B98E-6704-4252-AB9F-09BED14FFCC6}" type="datetimeFigureOut">
              <a:rPr lang="en-US" smtClean="0"/>
              <a:pPr/>
              <a:t>12/5/2013</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441AE2-0854-4592-BDA0-F74F7078084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B21B98E-6704-4252-AB9F-09BED14FFCC6}" type="datetimeFigureOut">
              <a:rPr lang="en-US" smtClean="0"/>
              <a:pPr/>
              <a:t>12/5/2013</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441AE2-0854-4592-BDA0-F74F7078084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EB21B98E-6704-4252-AB9F-09BED14FFCC6}" type="datetimeFigureOut">
              <a:rPr lang="en-US" smtClean="0"/>
              <a:pPr/>
              <a:t>12/5/2013</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441AE2-0854-4592-BDA0-F74F7078084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EB21B98E-6704-4252-AB9F-09BED14FFCC6}" type="datetimeFigureOut">
              <a:rPr lang="en-US" smtClean="0"/>
              <a:pPr/>
              <a:t>12/5/2013</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91441AE2-0854-4592-BDA0-F74F7078084D}"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EB21B98E-6704-4252-AB9F-09BED14FFCC6}" type="datetimeFigureOut">
              <a:rPr lang="en-US" smtClean="0"/>
              <a:pPr/>
              <a:t>12/5/2013</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91441AE2-0854-4592-BDA0-F74F7078084D}"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ac.els-cdn.com/S0160412011000055/1-s2.0-S0160412011000055-main.pdf?_tid=88bc165a-2572-11e3-85b6-00000aab0f27&amp;acdnat=1380066140_2b7b2aa0b4f2fcc19878eefad39e1270"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www.nongmoshoppingguide.com/" TargetMode="External"/><Relationship Id="rId4" Type="http://schemas.openxmlformats.org/officeDocument/2006/relationships/hyperlink" Target="http://www.undergroundhealth.com/gmo-versus-non-gmo-the-shocking-corn-comparison/"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courses.washington.edu/z490/gmo/natural.html" TargetMode="External"/><Relationship Id="rId2" Type="http://schemas.openxmlformats.org/officeDocument/2006/relationships/hyperlink" Target="http://www.fda.gov/food/guidanceregulation/guidancedocumentsregulatoryinformation/biotechnology/ucm096095.htm"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youtu.be/klc82FPQiK0"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By: Laura Sheets &amp; CHRIS </a:t>
            </a:r>
            <a:r>
              <a:rPr lang="en-US" dirty="0" err="1" smtClean="0"/>
              <a:t>ROMIto</a:t>
            </a:r>
            <a:endParaRPr lang="en-US" dirty="0"/>
          </a:p>
        </p:txBody>
      </p:sp>
      <p:sp>
        <p:nvSpPr>
          <p:cNvPr id="3" name="Subtitle 2"/>
          <p:cNvSpPr>
            <a:spLocks noGrp="1"/>
          </p:cNvSpPr>
          <p:nvPr>
            <p:ph type="subTitle" idx="1"/>
          </p:nvPr>
        </p:nvSpPr>
        <p:spPr>
          <a:xfrm>
            <a:off x="381000" y="609600"/>
            <a:ext cx="8458200" cy="4191000"/>
          </a:xfrm>
        </p:spPr>
        <p:txBody>
          <a:bodyPr>
            <a:noAutofit/>
          </a:bodyPr>
          <a:lstStyle/>
          <a:p>
            <a:r>
              <a:rPr lang="en-US" sz="9600" dirty="0" smtClean="0"/>
              <a:t>OMG GMOs</a:t>
            </a:r>
            <a:endParaRPr lang="en-US" sz="9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cont. </a:t>
            </a:r>
            <a:r>
              <a:rPr lang="en-US" sz="1800" dirty="0" smtClean="0"/>
              <a:t>(11)</a:t>
            </a:r>
            <a:endParaRPr lang="en-US" dirty="0"/>
          </a:p>
        </p:txBody>
      </p:sp>
      <p:sp>
        <p:nvSpPr>
          <p:cNvPr id="3" name="Content Placeholder 2"/>
          <p:cNvSpPr>
            <a:spLocks noGrp="1"/>
          </p:cNvSpPr>
          <p:nvPr>
            <p:ph idx="1"/>
          </p:nvPr>
        </p:nvSpPr>
        <p:spPr/>
        <p:txBody>
          <a:bodyPr/>
          <a:lstStyle/>
          <a:p>
            <a:r>
              <a:rPr lang="en-US" dirty="0" smtClean="0"/>
              <a:t>Soil method</a:t>
            </a:r>
          </a:p>
          <a:p>
            <a:pPr lvl="1"/>
            <a:r>
              <a:rPr lang="en-US" dirty="0" smtClean="0"/>
              <a:t>Bacteria infects soil, infecting crop</a:t>
            </a:r>
          </a:p>
          <a:p>
            <a:r>
              <a:rPr lang="en-US" dirty="0" smtClean="0"/>
              <a:t>“Gene gun”</a:t>
            </a:r>
          </a:p>
          <a:p>
            <a:pPr lvl="1"/>
            <a:r>
              <a:rPr lang="en-US" dirty="0" smtClean="0"/>
              <a:t>Shoots gold particles with modified DNA into host cells</a:t>
            </a:r>
          </a:p>
          <a:p>
            <a:pPr lvl="1"/>
            <a:r>
              <a:rPr lang="en-US" dirty="0" smtClean="0"/>
              <a:t>Corn and rice</a:t>
            </a:r>
          </a:p>
          <a:p>
            <a:endParaRPr lang="en-US" dirty="0"/>
          </a:p>
        </p:txBody>
      </p:sp>
      <p:pic>
        <p:nvPicPr>
          <p:cNvPr id="4" name="Picture 3" descr="genegun.bmp"/>
          <p:cNvPicPr>
            <a:picLocks noChangeAspect="1"/>
          </p:cNvPicPr>
          <p:nvPr/>
        </p:nvPicPr>
        <p:blipFill>
          <a:blip r:embed="rId2" cstate="print"/>
          <a:stretch>
            <a:fillRect/>
          </a:stretch>
        </p:blipFill>
        <p:spPr>
          <a:xfrm>
            <a:off x="6230471" y="3886200"/>
            <a:ext cx="2913529" cy="2971800"/>
          </a:xfrm>
          <a:prstGeom prst="rect">
            <a:avLst/>
          </a:prstGeom>
        </p:spPr>
      </p:pic>
    </p:spTree>
    <p:extLst>
      <p:ext uri="{BB962C8B-B14F-4D97-AF65-F5344CB8AC3E}">
        <p14:creationId xmlns="" xmlns:p14="http://schemas.microsoft.com/office/powerpoint/2010/main" xmlns:mv="urn:schemas-microsoft-com:mac:vml" xmlns:mc="http://schemas.openxmlformats.org/markup-compatibility/2006" val="2691240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a:t>
            </a:r>
            <a:endParaRPr lang="en-US" dirty="0"/>
          </a:p>
        </p:txBody>
      </p:sp>
      <p:sp>
        <p:nvSpPr>
          <p:cNvPr id="3" name="Content Placeholder 2"/>
          <p:cNvSpPr>
            <a:spLocks noGrp="1"/>
          </p:cNvSpPr>
          <p:nvPr>
            <p:ph idx="1"/>
          </p:nvPr>
        </p:nvSpPr>
        <p:spPr/>
        <p:txBody>
          <a:bodyPr/>
          <a:lstStyle/>
          <a:p>
            <a:r>
              <a:rPr lang="en-US" dirty="0" smtClean="0"/>
              <a:t>The prospect of feeding the hungry and having a reduced effect on the environment</a:t>
            </a:r>
          </a:p>
          <a:p>
            <a:r>
              <a:rPr lang="en-US" dirty="0" smtClean="0"/>
              <a:t>Minimize losses from pests and diseases</a:t>
            </a:r>
          </a:p>
          <a:p>
            <a:r>
              <a:rPr lang="en-US" dirty="0" smtClean="0"/>
              <a:t>Better survival in extreme environments</a:t>
            </a:r>
          </a:p>
          <a:p>
            <a:r>
              <a:rPr lang="en-US" dirty="0" smtClean="0">
                <a:solidFill>
                  <a:schemeClr val="tx1"/>
                </a:solidFill>
              </a:rPr>
              <a:t>Potentially increase nutrient value of crops</a:t>
            </a:r>
            <a:endParaRPr lang="en-US" dirty="0">
              <a:solidFill>
                <a:schemeClr val="tx1"/>
              </a:solidFill>
            </a:endParaRPr>
          </a:p>
        </p:txBody>
      </p:sp>
      <p:pic>
        <p:nvPicPr>
          <p:cNvPr id="19460" name="Picture 4" descr="http://ksusigmaalpha.files.wordpress.com/2013/04/corn-field.jpeg"/>
          <p:cNvPicPr>
            <a:picLocks noChangeAspect="1" noChangeArrowheads="1"/>
          </p:cNvPicPr>
          <p:nvPr/>
        </p:nvPicPr>
        <p:blipFill>
          <a:blip r:embed="rId3" cstate="print"/>
          <a:srcRect/>
          <a:stretch>
            <a:fillRect/>
          </a:stretch>
        </p:blipFill>
        <p:spPr bwMode="auto">
          <a:xfrm>
            <a:off x="3200400" y="4953000"/>
            <a:ext cx="2264373" cy="170733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Laws and legislature</a:t>
            </a:r>
            <a:endParaRPr lang="en-US" dirty="0"/>
          </a:p>
        </p:txBody>
      </p:sp>
      <p:sp>
        <p:nvSpPr>
          <p:cNvPr id="3" name="Content Placeholder 2"/>
          <p:cNvSpPr>
            <a:spLocks noGrp="1"/>
          </p:cNvSpPr>
          <p:nvPr>
            <p:ph idx="1"/>
          </p:nvPr>
        </p:nvSpPr>
        <p:spPr>
          <a:xfrm>
            <a:off x="304800" y="1554162"/>
            <a:ext cx="8686800" cy="5303838"/>
          </a:xfrm>
        </p:spPr>
        <p:txBody>
          <a:bodyPr/>
          <a:lstStyle/>
          <a:p>
            <a:r>
              <a:rPr lang="en-US" dirty="0" smtClean="0"/>
              <a:t>Government focuses on product, not process</a:t>
            </a:r>
          </a:p>
          <a:p>
            <a:r>
              <a:rPr lang="en-US" dirty="0" smtClean="0"/>
              <a:t>Safety testing is optional </a:t>
            </a:r>
            <a:r>
              <a:rPr lang="en-US" sz="1800" dirty="0" smtClean="0"/>
              <a:t>(2)</a:t>
            </a:r>
          </a:p>
          <a:p>
            <a:r>
              <a:rPr lang="en-US" dirty="0" smtClean="0"/>
              <a:t>Labeling is not necessary </a:t>
            </a:r>
            <a:r>
              <a:rPr lang="en-US" sz="1800" dirty="0" smtClean="0"/>
              <a:t>(2)</a:t>
            </a:r>
          </a:p>
          <a:p>
            <a:pPr lvl="1"/>
            <a:r>
              <a:rPr lang="en-US" dirty="0" smtClean="0"/>
              <a:t>As long as it’s substantially equivalent</a:t>
            </a:r>
          </a:p>
          <a:p>
            <a:r>
              <a:rPr lang="en-US" dirty="0" smtClean="0"/>
              <a:t>In other countries, by law, they cannot </a:t>
            </a:r>
            <a:r>
              <a:rPr lang="en-US" dirty="0" smtClean="0"/>
              <a:t>grow </a:t>
            </a:r>
            <a:r>
              <a:rPr lang="en-US" dirty="0" smtClean="0"/>
              <a:t>GM </a:t>
            </a:r>
            <a:r>
              <a:rPr lang="en-US" dirty="0" smtClean="0"/>
              <a:t>crops and must label </a:t>
            </a:r>
            <a:r>
              <a:rPr lang="en-US" dirty="0" smtClean="0"/>
              <a:t>any potential GM products</a:t>
            </a:r>
            <a:r>
              <a:rPr lang="en-US" sz="1800" dirty="0" smtClean="0"/>
              <a:t>(7</a:t>
            </a:r>
            <a:r>
              <a:rPr lang="en-US" sz="1800" dirty="0" smtClean="0"/>
              <a:t>)</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Hype about </a:t>
            </a:r>
            <a:r>
              <a:rPr lang="en-US" dirty="0" err="1" smtClean="0"/>
              <a:t>gmos</a:t>
            </a:r>
            <a:r>
              <a:rPr lang="en-US" sz="2400" dirty="0" smtClean="0"/>
              <a:t>(13)</a:t>
            </a:r>
            <a:endParaRPr lang="en-US" dirty="0"/>
          </a:p>
        </p:txBody>
      </p:sp>
      <p:sp>
        <p:nvSpPr>
          <p:cNvPr id="3" name="Content Placeholder 2"/>
          <p:cNvSpPr>
            <a:spLocks noGrp="1"/>
          </p:cNvSpPr>
          <p:nvPr>
            <p:ph idx="1"/>
          </p:nvPr>
        </p:nvSpPr>
        <p:spPr/>
        <p:txBody>
          <a:bodyPr/>
          <a:lstStyle/>
          <a:p>
            <a:r>
              <a:rPr lang="en-US" dirty="0" smtClean="0"/>
              <a:t>They are unsafe and cause cancer</a:t>
            </a:r>
          </a:p>
          <a:p>
            <a:pPr lvl="1"/>
            <a:r>
              <a:rPr lang="en-US" dirty="0" smtClean="0"/>
              <a:t>Unpredictable consequences</a:t>
            </a:r>
          </a:p>
          <a:p>
            <a:pPr lvl="1"/>
            <a:r>
              <a:rPr lang="en-US" dirty="0" smtClean="0"/>
              <a:t>Mutant genes added to crops</a:t>
            </a:r>
          </a:p>
          <a:p>
            <a:pPr lvl="1"/>
            <a:r>
              <a:rPr lang="en-US" dirty="0" smtClean="0"/>
              <a:t>Negative effects on body</a:t>
            </a:r>
            <a:endParaRPr lang="en-US" dirty="0"/>
          </a:p>
        </p:txBody>
      </p:sp>
      <p:pic>
        <p:nvPicPr>
          <p:cNvPr id="22530" name="Picture 2" descr="http://cdn.zmescience.com/wp-content/uploads/2012/04/dna.jpg"/>
          <p:cNvPicPr>
            <a:picLocks noChangeAspect="1" noChangeArrowheads="1"/>
          </p:cNvPicPr>
          <p:nvPr/>
        </p:nvPicPr>
        <p:blipFill>
          <a:blip r:embed="rId3" cstate="print"/>
          <a:srcRect/>
          <a:stretch>
            <a:fillRect/>
          </a:stretch>
        </p:blipFill>
        <p:spPr bwMode="auto">
          <a:xfrm>
            <a:off x="2743200" y="3886200"/>
            <a:ext cx="3810000" cy="2533651"/>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hype continued</a:t>
            </a:r>
            <a:endParaRPr lang="en-US" dirty="0"/>
          </a:p>
        </p:txBody>
      </p:sp>
      <p:sp>
        <p:nvSpPr>
          <p:cNvPr id="3" name="Content Placeholder 2"/>
          <p:cNvSpPr>
            <a:spLocks noGrp="1"/>
          </p:cNvSpPr>
          <p:nvPr>
            <p:ph idx="1"/>
          </p:nvPr>
        </p:nvSpPr>
        <p:spPr/>
        <p:txBody>
          <a:bodyPr/>
          <a:lstStyle/>
          <a:p>
            <a:r>
              <a:rPr lang="en-US" dirty="0" smtClean="0"/>
              <a:t>They are unregulated and unknown</a:t>
            </a:r>
            <a:r>
              <a:rPr lang="en-US" sz="2400" dirty="0" smtClean="0"/>
              <a:t>(13</a:t>
            </a:r>
            <a:endParaRPr lang="en-US" dirty="0" smtClean="0"/>
          </a:p>
          <a:p>
            <a:pPr lvl="1"/>
            <a:r>
              <a:rPr lang="en-US" dirty="0" smtClean="0"/>
              <a:t>No mandatory labeling</a:t>
            </a:r>
            <a:r>
              <a:rPr lang="en-US" sz="1800" dirty="0" smtClean="0"/>
              <a:t>(2)</a:t>
            </a:r>
            <a:endParaRPr lang="en-US" dirty="0" smtClean="0"/>
          </a:p>
          <a:p>
            <a:pPr lvl="1"/>
            <a:r>
              <a:rPr lang="en-US" dirty="0" smtClean="0"/>
              <a:t>No safety testing requirements</a:t>
            </a:r>
            <a:r>
              <a:rPr lang="en-US" sz="1800" dirty="0" smtClean="0"/>
              <a:t>(13)</a:t>
            </a:r>
            <a:endParaRPr lang="en-US" dirty="0" smtClean="0"/>
          </a:p>
          <a:p>
            <a:pPr lvl="1"/>
            <a:r>
              <a:rPr lang="en-US" dirty="0" smtClean="0"/>
              <a:t>Allergens and toxins</a:t>
            </a:r>
            <a:r>
              <a:rPr lang="en-US" sz="1800" dirty="0" smtClean="0"/>
              <a:t>(14)</a:t>
            </a:r>
            <a:endParaRPr lang="en-US" dirty="0" smtClean="0"/>
          </a:p>
          <a:p>
            <a:pPr lvl="1"/>
            <a:r>
              <a:rPr lang="en-US" dirty="0" smtClean="0"/>
              <a:t>nutrition losses</a:t>
            </a:r>
            <a:r>
              <a:rPr lang="en-US" sz="1800" dirty="0" smtClean="0"/>
              <a:t>(14)</a:t>
            </a:r>
            <a:endParaRPr lang="en-US" sz="1800" dirty="0"/>
          </a:p>
        </p:txBody>
      </p:sp>
      <p:pic>
        <p:nvPicPr>
          <p:cNvPr id="16386" name="Picture 2" descr="toxic sign"/>
          <p:cNvPicPr>
            <a:picLocks noChangeAspect="1" noChangeArrowheads="1"/>
          </p:cNvPicPr>
          <p:nvPr/>
        </p:nvPicPr>
        <p:blipFill>
          <a:blip r:embed="rId3" cstate="print"/>
          <a:srcRect/>
          <a:stretch>
            <a:fillRect/>
          </a:stretch>
        </p:blipFill>
        <p:spPr bwMode="auto">
          <a:xfrm>
            <a:off x="2590800" y="4343400"/>
            <a:ext cx="4572000" cy="2286001"/>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hype continued</a:t>
            </a:r>
            <a:endParaRPr lang="en-US" dirty="0"/>
          </a:p>
        </p:txBody>
      </p:sp>
      <p:sp>
        <p:nvSpPr>
          <p:cNvPr id="3" name="Content Placeholder 2"/>
          <p:cNvSpPr>
            <a:spLocks noGrp="1"/>
          </p:cNvSpPr>
          <p:nvPr>
            <p:ph idx="1"/>
          </p:nvPr>
        </p:nvSpPr>
        <p:spPr/>
        <p:txBody>
          <a:bodyPr/>
          <a:lstStyle/>
          <a:p>
            <a:r>
              <a:rPr lang="en-US" dirty="0" smtClean="0"/>
              <a:t>Disrupts nature and hurts the environment</a:t>
            </a:r>
          </a:p>
          <a:p>
            <a:pPr lvl="1"/>
            <a:r>
              <a:rPr lang="en-US" dirty="0" smtClean="0"/>
              <a:t>No increase in yield</a:t>
            </a:r>
            <a:r>
              <a:rPr lang="en-US" sz="1800" dirty="0" smtClean="0"/>
              <a:t>(13)</a:t>
            </a:r>
            <a:endParaRPr lang="en-US" dirty="0" smtClean="0"/>
          </a:p>
          <a:p>
            <a:pPr lvl="1"/>
            <a:r>
              <a:rPr lang="en-US" dirty="0" smtClean="0"/>
              <a:t>Increases use of pesticides, herbicides and fungicides</a:t>
            </a:r>
            <a:r>
              <a:rPr lang="en-US" sz="1800" dirty="0" smtClean="0"/>
              <a:t>(13)</a:t>
            </a:r>
            <a:endParaRPr lang="en-US" dirty="0" smtClean="0"/>
          </a:p>
          <a:p>
            <a:pPr lvl="1"/>
            <a:r>
              <a:rPr lang="en-US" dirty="0" smtClean="0"/>
              <a:t>Emergence of super weeds and super bugs</a:t>
            </a:r>
            <a:r>
              <a:rPr lang="en-US" sz="1800" dirty="0" smtClean="0"/>
              <a:t>(14)</a:t>
            </a:r>
          </a:p>
          <a:p>
            <a:pPr lvl="1"/>
            <a:r>
              <a:rPr lang="en-US" dirty="0" smtClean="0"/>
              <a:t>Long term impact unknown</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Foods genetically modified</a:t>
            </a:r>
            <a:endParaRPr lang="en-US" dirty="0"/>
          </a:p>
        </p:txBody>
      </p:sp>
      <p:sp>
        <p:nvSpPr>
          <p:cNvPr id="3" name="Content Placeholder 2"/>
          <p:cNvSpPr>
            <a:spLocks noGrp="1"/>
          </p:cNvSpPr>
          <p:nvPr>
            <p:ph idx="1"/>
          </p:nvPr>
        </p:nvSpPr>
        <p:spPr>
          <a:xfrm>
            <a:off x="0" y="1066800"/>
            <a:ext cx="8686800" cy="4525963"/>
          </a:xfrm>
        </p:spPr>
        <p:txBody>
          <a:bodyPr/>
          <a:lstStyle/>
          <a:p>
            <a:r>
              <a:rPr lang="en-US" dirty="0" smtClean="0"/>
              <a:t>Potatoes</a:t>
            </a:r>
          </a:p>
          <a:p>
            <a:pPr lvl="1"/>
            <a:r>
              <a:rPr lang="en-US" dirty="0" smtClean="0"/>
              <a:t>Rats given normal diet, normal diet plus GM potatoes, and normal diet plus regular potatoes </a:t>
            </a:r>
            <a:r>
              <a:rPr lang="en-US" sz="1800" dirty="0" smtClean="0"/>
              <a:t>(4)</a:t>
            </a:r>
          </a:p>
          <a:p>
            <a:pPr lvl="1"/>
            <a:r>
              <a:rPr lang="en-US" dirty="0" smtClean="0"/>
              <a:t>Pancreatic growth </a:t>
            </a:r>
            <a:r>
              <a:rPr lang="en-US" sz="1800" dirty="0" smtClean="0"/>
              <a:t>(4)</a:t>
            </a:r>
          </a:p>
          <a:p>
            <a:pPr lvl="1"/>
            <a:r>
              <a:rPr lang="en-US" dirty="0" smtClean="0"/>
              <a:t>Small intestine and stomach hypertrophy </a:t>
            </a:r>
            <a:r>
              <a:rPr lang="en-US" sz="1800" dirty="0" smtClean="0"/>
              <a:t>(4)</a:t>
            </a:r>
          </a:p>
          <a:p>
            <a:pPr lvl="1"/>
            <a:r>
              <a:rPr lang="en-US" dirty="0" smtClean="0"/>
              <a:t>Modification reduces pests </a:t>
            </a:r>
            <a:r>
              <a:rPr lang="en-US" sz="1800" dirty="0" smtClean="0"/>
              <a:t>(4)</a:t>
            </a:r>
          </a:p>
          <a:p>
            <a:pPr lvl="1"/>
            <a:endParaRPr lang="en-US" dirty="0"/>
          </a:p>
        </p:txBody>
      </p:sp>
      <p:pic>
        <p:nvPicPr>
          <p:cNvPr id="15362" name="Picture 2" descr="http://www.motherearthnews.com/%7E/media/Images/MEN/Editorial/Articles/Magazine%20Articles/2013/04-01/Longest-Running%20GMO%20Study%20Finds%20Tumors%20in%20Rats/GMO-Corn-Fed-Rat%20jpg.jpg"/>
          <p:cNvPicPr>
            <a:picLocks noChangeAspect="1" noChangeArrowheads="1"/>
          </p:cNvPicPr>
          <p:nvPr/>
        </p:nvPicPr>
        <p:blipFill>
          <a:blip r:embed="rId3" cstate="print"/>
          <a:srcRect/>
          <a:stretch>
            <a:fillRect/>
          </a:stretch>
        </p:blipFill>
        <p:spPr bwMode="auto">
          <a:xfrm>
            <a:off x="6400800" y="4114800"/>
            <a:ext cx="1407928" cy="2328496"/>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GM-mice-livers.jpg"/>
          <p:cNvPicPr>
            <a:picLocks noGrp="1" noChangeAspect="1"/>
          </p:cNvPicPr>
          <p:nvPr>
            <p:ph idx="1"/>
          </p:nvPr>
        </p:nvPicPr>
        <p:blipFill>
          <a:blip r:embed="rId3" cstate="print"/>
          <a:stretch>
            <a:fillRect/>
          </a:stretch>
        </p:blipFill>
        <p:spPr>
          <a:xfrm>
            <a:off x="-1" y="0"/>
            <a:ext cx="9130473" cy="685800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foods are genetically modified?</a:t>
            </a:r>
            <a:endParaRPr lang="en-US" dirty="0"/>
          </a:p>
        </p:txBody>
      </p:sp>
      <p:sp>
        <p:nvSpPr>
          <p:cNvPr id="3" name="Content Placeholder 2"/>
          <p:cNvSpPr>
            <a:spLocks noGrp="1"/>
          </p:cNvSpPr>
          <p:nvPr>
            <p:ph idx="1"/>
          </p:nvPr>
        </p:nvSpPr>
        <p:spPr>
          <a:xfrm>
            <a:off x="304800" y="1554162"/>
            <a:ext cx="5181600" cy="4846638"/>
          </a:xfrm>
        </p:spPr>
        <p:txBody>
          <a:bodyPr>
            <a:normAutofit/>
          </a:bodyPr>
          <a:lstStyle/>
          <a:p>
            <a:r>
              <a:rPr lang="en-US" dirty="0" smtClean="0"/>
              <a:t>Bt corn</a:t>
            </a:r>
          </a:p>
          <a:p>
            <a:pPr lvl="1"/>
            <a:r>
              <a:rPr lang="en-US" dirty="0" smtClean="0"/>
              <a:t>Corn is altered to contain a bacterium that kills caterpillars </a:t>
            </a:r>
            <a:r>
              <a:rPr lang="en-US" sz="1800" dirty="0" smtClean="0"/>
              <a:t>(2)</a:t>
            </a:r>
          </a:p>
          <a:p>
            <a:pPr lvl="1"/>
            <a:r>
              <a:rPr lang="en-US" dirty="0" smtClean="0"/>
              <a:t>The pollen is poisonous to butterflies and bees as well </a:t>
            </a:r>
            <a:r>
              <a:rPr lang="en-US" sz="1800" dirty="0" smtClean="0"/>
              <a:t>(2)</a:t>
            </a:r>
          </a:p>
          <a:p>
            <a:pPr lvl="1"/>
            <a:r>
              <a:rPr lang="en-US" dirty="0" smtClean="0"/>
              <a:t>No effect found on sows or their offspring during pregnancy or lactation </a:t>
            </a:r>
            <a:r>
              <a:rPr lang="en-US" sz="1800" dirty="0" smtClean="0"/>
              <a:t>(1)</a:t>
            </a:r>
            <a:endParaRPr lang="en-US" sz="1800" dirty="0"/>
          </a:p>
        </p:txBody>
      </p:sp>
      <p:pic>
        <p:nvPicPr>
          <p:cNvPr id="4" name="Content Placeholder 3" descr="gmocorns.jpg"/>
          <p:cNvPicPr>
            <a:picLocks noChangeAspect="1"/>
          </p:cNvPicPr>
          <p:nvPr/>
        </p:nvPicPr>
        <p:blipFill>
          <a:blip r:embed="rId2" cstate="print"/>
          <a:stretch>
            <a:fillRect/>
          </a:stretch>
        </p:blipFill>
        <p:spPr>
          <a:xfrm>
            <a:off x="5943600" y="2743200"/>
            <a:ext cx="2819400" cy="2785431"/>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Foods genetically modified cont.</a:t>
            </a:r>
            <a:endParaRPr lang="en-US" dirty="0"/>
          </a:p>
        </p:txBody>
      </p:sp>
      <p:sp>
        <p:nvSpPr>
          <p:cNvPr id="3" name="Content Placeholder 2"/>
          <p:cNvSpPr>
            <a:spLocks noGrp="1"/>
          </p:cNvSpPr>
          <p:nvPr>
            <p:ph idx="1"/>
          </p:nvPr>
        </p:nvSpPr>
        <p:spPr>
          <a:xfrm>
            <a:off x="76200" y="1143000"/>
            <a:ext cx="8610600" cy="4313237"/>
          </a:xfrm>
        </p:spPr>
        <p:txBody>
          <a:bodyPr>
            <a:normAutofit/>
          </a:bodyPr>
          <a:lstStyle/>
          <a:p>
            <a:r>
              <a:rPr lang="en-US" dirty="0" smtClean="0"/>
              <a:t>Bt corn </a:t>
            </a:r>
          </a:p>
          <a:p>
            <a:pPr lvl="1"/>
            <a:r>
              <a:rPr lang="en-US" dirty="0" smtClean="0"/>
              <a:t>has some decreased nutritional value</a:t>
            </a:r>
          </a:p>
          <a:p>
            <a:pPr lvl="1"/>
            <a:r>
              <a:rPr lang="en-US" dirty="0" smtClean="0"/>
              <a:t>Has 437x less calcium (14 </a:t>
            </a:r>
            <a:r>
              <a:rPr lang="en-US" dirty="0" err="1" smtClean="0"/>
              <a:t>ppm</a:t>
            </a:r>
            <a:r>
              <a:rPr lang="en-US" dirty="0" smtClean="0"/>
              <a:t> </a:t>
            </a:r>
            <a:r>
              <a:rPr lang="en-US" dirty="0" err="1" smtClean="0"/>
              <a:t>vs</a:t>
            </a:r>
            <a:r>
              <a:rPr lang="en-US" dirty="0" smtClean="0"/>
              <a:t> 6130 </a:t>
            </a:r>
            <a:r>
              <a:rPr lang="en-US" dirty="0" err="1" smtClean="0"/>
              <a:t>ppm</a:t>
            </a:r>
            <a:r>
              <a:rPr lang="en-US" dirty="0" smtClean="0"/>
              <a:t>) </a:t>
            </a:r>
            <a:r>
              <a:rPr lang="en-US" sz="1800" dirty="0" smtClean="0"/>
              <a:t>(5)</a:t>
            </a:r>
          </a:p>
          <a:p>
            <a:pPr lvl="1"/>
            <a:r>
              <a:rPr lang="en-US" dirty="0" smtClean="0"/>
              <a:t>Has 56x less magnesium (2 </a:t>
            </a:r>
            <a:r>
              <a:rPr lang="en-US" dirty="0" err="1" smtClean="0"/>
              <a:t>ppm</a:t>
            </a:r>
            <a:r>
              <a:rPr lang="en-US" dirty="0" smtClean="0"/>
              <a:t> </a:t>
            </a:r>
            <a:r>
              <a:rPr lang="en-US" dirty="0" err="1" smtClean="0"/>
              <a:t>vs</a:t>
            </a:r>
            <a:r>
              <a:rPr lang="en-US" dirty="0" smtClean="0"/>
              <a:t> 113 </a:t>
            </a:r>
            <a:r>
              <a:rPr lang="en-US" dirty="0" err="1" smtClean="0"/>
              <a:t>ppm</a:t>
            </a:r>
            <a:r>
              <a:rPr lang="en-US" dirty="0" smtClean="0"/>
              <a:t>) </a:t>
            </a:r>
            <a:r>
              <a:rPr lang="en-US" sz="1800" dirty="0" smtClean="0"/>
              <a:t>(5) </a:t>
            </a:r>
          </a:p>
          <a:p>
            <a:pPr lvl="1"/>
            <a:r>
              <a:rPr lang="en-US" dirty="0" smtClean="0"/>
              <a:t>Detoxifying organs (mainly kidneys and liver) damage shown after 2 years in mice </a:t>
            </a:r>
            <a:r>
              <a:rPr lang="en-US" sz="1800" dirty="0" smtClean="0"/>
              <a:t>(5)</a:t>
            </a:r>
          </a:p>
          <a:p>
            <a:pPr lvl="1"/>
            <a:r>
              <a:rPr lang="en-US" dirty="0" smtClean="0"/>
              <a:t>The heart, adrenal glands, spleen </a:t>
            </a:r>
            <a:r>
              <a:rPr lang="en-US" sz="1800" dirty="0" smtClean="0"/>
              <a:t>(5)</a:t>
            </a:r>
            <a:endParaRPr lang="en-US" sz="1800" dirty="0"/>
          </a:p>
        </p:txBody>
      </p:sp>
      <p:pic>
        <p:nvPicPr>
          <p:cNvPr id="16388" name="Picture 4" descr="pharmcorn"/>
          <p:cNvPicPr>
            <a:picLocks noChangeAspect="1" noChangeArrowheads="1"/>
          </p:cNvPicPr>
          <p:nvPr/>
        </p:nvPicPr>
        <p:blipFill>
          <a:blip r:embed="rId3" cstate="print"/>
          <a:srcRect/>
          <a:stretch>
            <a:fillRect/>
          </a:stretch>
        </p:blipFill>
        <p:spPr bwMode="auto">
          <a:xfrm>
            <a:off x="6096000" y="4724400"/>
            <a:ext cx="2857500" cy="1905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ObjectiveS</a:t>
            </a:r>
            <a:endParaRPr lang="en-US" dirty="0"/>
          </a:p>
        </p:txBody>
      </p:sp>
      <p:sp>
        <p:nvSpPr>
          <p:cNvPr id="3" name="Content Placeholder 2"/>
          <p:cNvSpPr>
            <a:spLocks noGrp="1"/>
          </p:cNvSpPr>
          <p:nvPr>
            <p:ph idx="1"/>
          </p:nvPr>
        </p:nvSpPr>
        <p:spPr/>
        <p:txBody>
          <a:bodyPr/>
          <a:lstStyle/>
          <a:p>
            <a:r>
              <a:rPr lang="en-US" dirty="0" smtClean="0"/>
              <a:t>To understand what a GMO is and what foods contain GMOs</a:t>
            </a:r>
          </a:p>
          <a:p>
            <a:r>
              <a:rPr lang="en-US" dirty="0" smtClean="0"/>
              <a:t>To develop a better understanding between the hype and truth of GMOs</a:t>
            </a:r>
          </a:p>
          <a:p>
            <a:r>
              <a:rPr lang="en-US" dirty="0" smtClean="0"/>
              <a:t>To understand how GMOs impact us and our future</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Foods genetically modified cont.</a:t>
            </a:r>
            <a:endParaRPr lang="en-US" dirty="0"/>
          </a:p>
        </p:txBody>
      </p:sp>
      <p:sp>
        <p:nvSpPr>
          <p:cNvPr id="3" name="Content Placeholder 2"/>
          <p:cNvSpPr>
            <a:spLocks noGrp="1"/>
          </p:cNvSpPr>
          <p:nvPr>
            <p:ph idx="1"/>
          </p:nvPr>
        </p:nvSpPr>
        <p:spPr/>
        <p:txBody>
          <a:bodyPr/>
          <a:lstStyle/>
          <a:p>
            <a:r>
              <a:rPr lang="en-US" dirty="0" smtClean="0"/>
              <a:t>Soy beans</a:t>
            </a:r>
          </a:p>
          <a:p>
            <a:pPr lvl="1"/>
            <a:r>
              <a:rPr lang="en-US" dirty="0" smtClean="0"/>
              <a:t>Modified to improve overall yield </a:t>
            </a:r>
            <a:r>
              <a:rPr lang="en-US" sz="1800" dirty="0" smtClean="0"/>
              <a:t>(2)</a:t>
            </a:r>
          </a:p>
          <a:p>
            <a:pPr lvl="1"/>
            <a:r>
              <a:rPr lang="en-US" dirty="0" smtClean="0"/>
              <a:t>People who consumed the transgenic soy beans are more likely to develop a soy allergy</a:t>
            </a:r>
            <a:r>
              <a:rPr lang="en-US" sz="1800" dirty="0" smtClean="0"/>
              <a:t> (2,9)</a:t>
            </a:r>
          </a:p>
          <a:p>
            <a:pPr lvl="1"/>
            <a:endParaRPr lang="en-US" dirty="0" smtClean="0"/>
          </a:p>
          <a:p>
            <a:endParaRPr lang="en-US" dirty="0"/>
          </a:p>
        </p:txBody>
      </p:sp>
      <p:pic>
        <p:nvPicPr>
          <p:cNvPr id="14338" name="Picture 2" descr="http://media.salon.com/2013/02/shutterstock_107308046-1280x960.jpg"/>
          <p:cNvPicPr>
            <a:picLocks noChangeAspect="1" noChangeArrowheads="1"/>
          </p:cNvPicPr>
          <p:nvPr/>
        </p:nvPicPr>
        <p:blipFill>
          <a:blip r:embed="rId3" cstate="print"/>
          <a:srcRect/>
          <a:stretch>
            <a:fillRect/>
          </a:stretch>
        </p:blipFill>
        <p:spPr bwMode="auto">
          <a:xfrm>
            <a:off x="3352800" y="4114800"/>
            <a:ext cx="2819400" cy="211578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86800" cy="838200"/>
          </a:xfrm>
        </p:spPr>
        <p:txBody>
          <a:bodyPr/>
          <a:lstStyle/>
          <a:p>
            <a:r>
              <a:rPr lang="en-US" dirty="0" smtClean="0"/>
              <a:t>What foods don’t contain </a:t>
            </a:r>
            <a:r>
              <a:rPr lang="en-US" dirty="0" err="1" smtClean="0"/>
              <a:t>gmos</a:t>
            </a:r>
            <a:r>
              <a:rPr lang="en-US" sz="2400" dirty="0" smtClean="0"/>
              <a:t>(6)</a:t>
            </a:r>
            <a:endParaRPr lang="en-US" sz="2400" dirty="0"/>
          </a:p>
        </p:txBody>
      </p:sp>
      <p:sp>
        <p:nvSpPr>
          <p:cNvPr id="3" name="Content Placeholder 2"/>
          <p:cNvSpPr>
            <a:spLocks noGrp="1"/>
          </p:cNvSpPr>
          <p:nvPr>
            <p:ph idx="1"/>
          </p:nvPr>
        </p:nvSpPr>
        <p:spPr>
          <a:xfrm>
            <a:off x="304800" y="1189037"/>
            <a:ext cx="8686800" cy="4525963"/>
          </a:xfrm>
        </p:spPr>
        <p:txBody>
          <a:bodyPr/>
          <a:lstStyle/>
          <a:p>
            <a:r>
              <a:rPr lang="en-US" dirty="0" smtClean="0"/>
              <a:t>100% certified organic foods</a:t>
            </a:r>
          </a:p>
          <a:p>
            <a:r>
              <a:rPr lang="en-US" dirty="0" smtClean="0"/>
              <a:t>Products with the “Non-GMO Project” verified seal</a:t>
            </a:r>
          </a:p>
          <a:p>
            <a:r>
              <a:rPr lang="en-US" dirty="0" smtClean="0"/>
              <a:t>Avoid or use caution with “at-risk” foods and ingredients</a:t>
            </a:r>
          </a:p>
          <a:p>
            <a:pPr lvl="1"/>
            <a:r>
              <a:rPr lang="en-US" dirty="0" smtClean="0"/>
              <a:t>Corn, soybeans, canola, cottonseed, sugar beets, some dairy</a:t>
            </a:r>
            <a:endParaRPr lang="en-US" dirty="0"/>
          </a:p>
        </p:txBody>
      </p:sp>
      <p:pic>
        <p:nvPicPr>
          <p:cNvPr id="47106" name="Picture 2" descr="Revised Seal copy"/>
          <p:cNvPicPr>
            <a:picLocks noChangeAspect="1" noChangeArrowheads="1"/>
          </p:cNvPicPr>
          <p:nvPr/>
        </p:nvPicPr>
        <p:blipFill>
          <a:blip r:embed="rId3" cstate="print"/>
          <a:srcRect/>
          <a:stretch>
            <a:fillRect/>
          </a:stretch>
        </p:blipFill>
        <p:spPr bwMode="auto">
          <a:xfrm>
            <a:off x="6781800" y="5029200"/>
            <a:ext cx="2057400" cy="1563626"/>
          </a:xfrm>
          <a:prstGeom prst="rect">
            <a:avLst/>
          </a:prstGeom>
          <a:noFill/>
        </p:spPr>
      </p:pic>
      <p:pic>
        <p:nvPicPr>
          <p:cNvPr id="47108" name="Picture 4" descr="http://coastalcommunitymarket.com/USDA_Organic_Logo.jpg"/>
          <p:cNvPicPr>
            <a:picLocks noChangeAspect="1" noChangeArrowheads="1"/>
          </p:cNvPicPr>
          <p:nvPr/>
        </p:nvPicPr>
        <p:blipFill>
          <a:blip r:embed="rId4" cstate="print"/>
          <a:srcRect/>
          <a:stretch>
            <a:fillRect/>
          </a:stretch>
        </p:blipFill>
        <p:spPr bwMode="auto">
          <a:xfrm>
            <a:off x="4343400" y="4724400"/>
            <a:ext cx="1524000" cy="15240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Saving farmers’ money</a:t>
            </a:r>
            <a:endParaRPr lang="en-US" dirty="0"/>
          </a:p>
        </p:txBody>
      </p:sp>
      <p:sp>
        <p:nvSpPr>
          <p:cNvPr id="3" name="Content Placeholder 2"/>
          <p:cNvSpPr>
            <a:spLocks noGrp="1"/>
          </p:cNvSpPr>
          <p:nvPr>
            <p:ph idx="1"/>
          </p:nvPr>
        </p:nvSpPr>
        <p:spPr>
          <a:xfrm>
            <a:off x="304800" y="1554162"/>
            <a:ext cx="4419600" cy="4525963"/>
          </a:xfrm>
        </p:spPr>
        <p:txBody>
          <a:bodyPr>
            <a:normAutofit/>
          </a:bodyPr>
          <a:lstStyle/>
          <a:p>
            <a:r>
              <a:rPr lang="en-US" dirty="0" smtClean="0">
                <a:solidFill>
                  <a:schemeClr val="tx1"/>
                </a:solidFill>
              </a:rPr>
              <a:t>Saving billions for farmers</a:t>
            </a:r>
            <a:r>
              <a:rPr lang="en-US" sz="1800" dirty="0" smtClean="0">
                <a:solidFill>
                  <a:schemeClr val="tx1"/>
                </a:solidFill>
              </a:rPr>
              <a:t>(8)</a:t>
            </a:r>
            <a:endParaRPr lang="en-US" dirty="0" smtClean="0">
              <a:solidFill>
                <a:schemeClr val="tx1"/>
              </a:solidFill>
            </a:endParaRPr>
          </a:p>
          <a:p>
            <a:pPr lvl="1"/>
            <a:r>
              <a:rPr lang="en-US" dirty="0" smtClean="0">
                <a:solidFill>
                  <a:schemeClr val="tx1"/>
                </a:solidFill>
              </a:rPr>
              <a:t>Greatly reduced pest attacks </a:t>
            </a:r>
          </a:p>
          <a:p>
            <a:pPr lvl="1"/>
            <a:r>
              <a:rPr lang="en-US" dirty="0" smtClean="0">
                <a:solidFill>
                  <a:schemeClr val="tx1"/>
                </a:solidFill>
              </a:rPr>
              <a:t>Reduces pesticide and herbicide reliance</a:t>
            </a:r>
          </a:p>
          <a:p>
            <a:pPr lvl="1"/>
            <a:r>
              <a:rPr lang="en-US" dirty="0" smtClean="0">
                <a:solidFill>
                  <a:schemeClr val="tx1"/>
                </a:solidFill>
              </a:rPr>
              <a:t>Greater yields overall through loss savings</a:t>
            </a:r>
          </a:p>
          <a:p>
            <a:pPr>
              <a:buNone/>
            </a:pPr>
            <a:endParaRPr lang="en-US" dirty="0"/>
          </a:p>
        </p:txBody>
      </p:sp>
      <p:pic>
        <p:nvPicPr>
          <p:cNvPr id="5" name="Picture 4" descr="ew.jpg"/>
          <p:cNvPicPr>
            <a:picLocks noChangeAspect="1"/>
          </p:cNvPicPr>
          <p:nvPr/>
        </p:nvPicPr>
        <p:blipFill>
          <a:blip r:embed="rId3" cstate="print"/>
          <a:stretch>
            <a:fillRect/>
          </a:stretch>
        </p:blipFill>
        <p:spPr>
          <a:xfrm>
            <a:off x="5410200" y="4038600"/>
            <a:ext cx="3200400" cy="22606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facts</a:t>
            </a:r>
            <a:endParaRPr lang="en-US" dirty="0"/>
          </a:p>
        </p:txBody>
      </p:sp>
      <p:sp>
        <p:nvSpPr>
          <p:cNvPr id="3" name="Content Placeholder 2"/>
          <p:cNvSpPr>
            <a:spLocks noGrp="1"/>
          </p:cNvSpPr>
          <p:nvPr>
            <p:ph idx="1"/>
          </p:nvPr>
        </p:nvSpPr>
        <p:spPr>
          <a:xfrm>
            <a:off x="304800" y="1371600"/>
            <a:ext cx="8686800" cy="5486400"/>
          </a:xfrm>
        </p:spPr>
        <p:txBody>
          <a:bodyPr>
            <a:normAutofit/>
          </a:bodyPr>
          <a:lstStyle/>
          <a:p>
            <a:r>
              <a:rPr lang="en-US" dirty="0" smtClean="0"/>
              <a:t>“Risks that are uncertain and dreaded tend to be more feared”</a:t>
            </a:r>
            <a:r>
              <a:rPr lang="en-US" sz="2400" dirty="0" smtClean="0"/>
              <a:t>(15)</a:t>
            </a:r>
            <a:endParaRPr lang="en-US" dirty="0" smtClean="0"/>
          </a:p>
          <a:p>
            <a:pPr>
              <a:buNone/>
            </a:pPr>
            <a:r>
              <a:rPr lang="en-US" dirty="0" smtClean="0"/>
              <a:t>		</a:t>
            </a:r>
            <a:r>
              <a:rPr lang="en-US" sz="2400" dirty="0" smtClean="0"/>
              <a:t>–James </a:t>
            </a:r>
            <a:r>
              <a:rPr lang="en-US" sz="2400" dirty="0" err="1" smtClean="0"/>
              <a:t>Hammitt</a:t>
            </a:r>
            <a:r>
              <a:rPr lang="en-US" sz="2400" dirty="0" smtClean="0"/>
              <a:t>, director of the Harvard Center for Risk Analysis</a:t>
            </a:r>
          </a:p>
          <a:p>
            <a:r>
              <a:rPr lang="en-US" dirty="0" smtClean="0"/>
              <a:t>GMOs are poorly understood by consumers</a:t>
            </a:r>
            <a:r>
              <a:rPr lang="en-US" sz="2400" dirty="0" smtClean="0"/>
              <a:t>(15)</a:t>
            </a:r>
            <a:endParaRPr lang="en-US" dirty="0" smtClean="0"/>
          </a:p>
          <a:p>
            <a:r>
              <a:rPr lang="en-US" dirty="0" smtClean="0"/>
              <a:t>A lot of the hype is not evidence-based</a:t>
            </a:r>
            <a:r>
              <a:rPr lang="en-US" sz="2400" dirty="0" smtClean="0"/>
              <a:t>(15,16)</a:t>
            </a:r>
            <a:endParaRPr lang="en-US" dirty="0" smtClean="0"/>
          </a:p>
          <a:p>
            <a:r>
              <a:rPr lang="en-US" dirty="0" smtClean="0"/>
              <a:t>Many organizations </a:t>
            </a:r>
            <a:r>
              <a:rPr lang="en-US" u="sng" dirty="0" smtClean="0"/>
              <a:t>strongly one-sided</a:t>
            </a:r>
            <a:r>
              <a:rPr lang="en-US" sz="2400" dirty="0" smtClean="0"/>
              <a:t>(15)</a:t>
            </a:r>
          </a:p>
          <a:p>
            <a:r>
              <a:rPr lang="en-US" dirty="0" smtClean="0"/>
              <a:t>Constantly working to monitor and regulate new GM varieties </a:t>
            </a:r>
          </a:p>
          <a:p>
            <a:endParaRPr lang="en-US" dirty="0" smtClean="0"/>
          </a:p>
          <a:p>
            <a:pPr>
              <a:buNone/>
            </a:pPr>
            <a:endParaRPr lang="en-US" sz="2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Facts continued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organizations I found that pass, though, form a compelling coalition. The National Academies, the American Medical Association, the World Health Organization, the Royal Society and the European Commission are all on the same side. Although it’s impossible to prove anything absolutely safe, and all of those groups warn that vigilance on GMOs and health is vital, they all agree that there’s no evidence that it’s dangerous to eat genetically modified foods.”</a:t>
            </a:r>
            <a:r>
              <a:rPr lang="en-US" sz="2400" dirty="0" smtClean="0"/>
              <a:t>(16)</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Facts continued</a:t>
            </a:r>
            <a:r>
              <a:rPr lang="en-US" sz="2400" dirty="0" smtClean="0"/>
              <a:t>(17)</a:t>
            </a:r>
            <a:endParaRPr lang="en-US" dirty="0"/>
          </a:p>
        </p:txBody>
      </p:sp>
      <p:sp>
        <p:nvSpPr>
          <p:cNvPr id="3" name="Content Placeholder 2"/>
          <p:cNvSpPr>
            <a:spLocks noGrp="1"/>
          </p:cNvSpPr>
          <p:nvPr>
            <p:ph idx="1"/>
          </p:nvPr>
        </p:nvSpPr>
        <p:spPr>
          <a:xfrm>
            <a:off x="304800" y="1295400"/>
            <a:ext cx="8686800" cy="5105400"/>
          </a:xfrm>
        </p:spPr>
        <p:txBody>
          <a:bodyPr>
            <a:normAutofit fontScale="92500" lnSpcReduction="10000"/>
          </a:bodyPr>
          <a:lstStyle/>
          <a:p>
            <a:r>
              <a:rPr lang="en-US" dirty="0" smtClean="0"/>
              <a:t>EPA evaluates GM plants for environmental safety</a:t>
            </a:r>
          </a:p>
          <a:p>
            <a:pPr lvl="1"/>
            <a:r>
              <a:rPr lang="en-US" dirty="0" smtClean="0"/>
              <a:t>Conduct risk assessment studies on pesticides that could harm humans and the environment</a:t>
            </a:r>
          </a:p>
          <a:p>
            <a:r>
              <a:rPr lang="en-US" dirty="0" smtClean="0"/>
              <a:t>UDSA evaluates whether the plant is safe to grow</a:t>
            </a:r>
          </a:p>
          <a:p>
            <a:pPr lvl="1"/>
            <a:r>
              <a:rPr lang="en-US" dirty="0" smtClean="0"/>
              <a:t>Conduct risk assessment of the potential hazards of the plant</a:t>
            </a:r>
          </a:p>
          <a:p>
            <a:r>
              <a:rPr lang="en-US" dirty="0" smtClean="0"/>
              <a:t>FDA evaluates whether the plant is safe to eat</a:t>
            </a:r>
          </a:p>
          <a:p>
            <a:pPr lvl="1"/>
            <a:r>
              <a:rPr lang="en-US" dirty="0" smtClean="0"/>
              <a:t>Believes that GM foods are substantially equivalent to unmodified foods</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facts continued</a:t>
            </a:r>
            <a:r>
              <a:rPr lang="en-US" sz="2400" dirty="0" smtClean="0"/>
              <a:t>(16)</a:t>
            </a:r>
            <a:endParaRPr lang="en-US" dirty="0"/>
          </a:p>
        </p:txBody>
      </p:sp>
      <p:sp>
        <p:nvSpPr>
          <p:cNvPr id="3" name="Content Placeholder 2"/>
          <p:cNvSpPr>
            <a:spLocks noGrp="1"/>
          </p:cNvSpPr>
          <p:nvPr>
            <p:ph idx="1"/>
          </p:nvPr>
        </p:nvSpPr>
        <p:spPr/>
        <p:txBody>
          <a:bodyPr>
            <a:normAutofit lnSpcReduction="10000"/>
          </a:bodyPr>
          <a:lstStyle/>
          <a:p>
            <a:r>
              <a:rPr lang="en-US" dirty="0" smtClean="0"/>
              <a:t>Not a single instance of harm to humans in the decades of consumption</a:t>
            </a:r>
            <a:r>
              <a:rPr lang="en-US" sz="2400" dirty="0" smtClean="0"/>
              <a:t>(15)</a:t>
            </a:r>
            <a:endParaRPr lang="en-US" dirty="0" smtClean="0"/>
          </a:p>
          <a:p>
            <a:r>
              <a:rPr lang="en-US" dirty="0" smtClean="0"/>
              <a:t>Allergy effects not clinically proven</a:t>
            </a:r>
          </a:p>
          <a:p>
            <a:r>
              <a:rPr lang="en-US" dirty="0" smtClean="0"/>
              <a:t>No credible evidence against environmental effects</a:t>
            </a:r>
          </a:p>
          <a:p>
            <a:r>
              <a:rPr lang="en-US" dirty="0" smtClean="0"/>
              <a:t>Pesticide use has actually decreased 10% since 1996</a:t>
            </a:r>
          </a:p>
          <a:p>
            <a:pPr lvl="1"/>
            <a:r>
              <a:rPr lang="en-US" dirty="0" smtClean="0"/>
              <a:t>Better soil quality, crop protection, water and animal safety</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facts continued</a:t>
            </a:r>
            <a:r>
              <a:rPr lang="en-US" sz="2400" dirty="0" smtClean="0"/>
              <a:t>(15)</a:t>
            </a:r>
            <a:endParaRPr lang="en-US" dirty="0"/>
          </a:p>
        </p:txBody>
      </p:sp>
      <p:sp>
        <p:nvSpPr>
          <p:cNvPr id="3" name="Content Placeholder 2"/>
          <p:cNvSpPr>
            <a:spLocks noGrp="1"/>
          </p:cNvSpPr>
          <p:nvPr>
            <p:ph idx="1"/>
          </p:nvPr>
        </p:nvSpPr>
        <p:spPr>
          <a:xfrm>
            <a:off x="152400" y="1143000"/>
            <a:ext cx="8686800" cy="4525963"/>
          </a:xfrm>
        </p:spPr>
        <p:txBody>
          <a:bodyPr/>
          <a:lstStyle/>
          <a:p>
            <a:r>
              <a:rPr lang="en-US" dirty="0" smtClean="0"/>
              <a:t>Pesticides target only pests that damage those crops, not honey bees </a:t>
            </a:r>
          </a:p>
          <a:p>
            <a:r>
              <a:rPr lang="en-US" dirty="0" smtClean="0"/>
              <a:t>Weed control  is better</a:t>
            </a:r>
            <a:r>
              <a:rPr lang="en-US" sz="2400" dirty="0" smtClean="0"/>
              <a:t>(7,8)</a:t>
            </a:r>
          </a:p>
          <a:p>
            <a:r>
              <a:rPr lang="en-US" dirty="0" smtClean="0"/>
              <a:t>Carbon footprint reduced</a:t>
            </a:r>
          </a:p>
          <a:p>
            <a:pPr lvl="1"/>
            <a:r>
              <a:rPr lang="en-US" dirty="0" smtClean="0"/>
              <a:t>Less turn over needed on soil, so less driving and carbon released into the atmosphere</a:t>
            </a:r>
          </a:p>
          <a:p>
            <a:pPr lvl="1"/>
            <a:r>
              <a:rPr lang="en-US" dirty="0" smtClean="0"/>
              <a:t>Equivalent to 9.4 million cars off the road</a:t>
            </a:r>
          </a:p>
          <a:p>
            <a:pPr lvl="1"/>
            <a:endParaRPr lang="en-US" dirty="0" smtClean="0"/>
          </a:p>
          <a:p>
            <a:endParaRPr lang="en-US" dirty="0"/>
          </a:p>
        </p:txBody>
      </p:sp>
      <p:pic>
        <p:nvPicPr>
          <p:cNvPr id="5122" name="Picture 2" descr="http://consciouslifenews.com/wp-content/uploads/2013/03/honey-bee.jpg"/>
          <p:cNvPicPr>
            <a:picLocks noChangeAspect="1" noChangeArrowheads="1"/>
          </p:cNvPicPr>
          <p:nvPr/>
        </p:nvPicPr>
        <p:blipFill>
          <a:blip r:embed="rId3" cstate="print"/>
          <a:srcRect/>
          <a:stretch>
            <a:fillRect/>
          </a:stretch>
        </p:blipFill>
        <p:spPr bwMode="auto">
          <a:xfrm>
            <a:off x="6553200" y="5029200"/>
            <a:ext cx="1921933" cy="1554822"/>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facts continued</a:t>
            </a:r>
            <a:r>
              <a:rPr lang="en-US" sz="2400" dirty="0" smtClean="0"/>
              <a:t>(17)</a:t>
            </a:r>
            <a:endParaRPr lang="en-US" dirty="0"/>
          </a:p>
        </p:txBody>
      </p:sp>
      <p:sp>
        <p:nvSpPr>
          <p:cNvPr id="3" name="Content Placeholder 2"/>
          <p:cNvSpPr>
            <a:spLocks noGrp="1"/>
          </p:cNvSpPr>
          <p:nvPr>
            <p:ph idx="1"/>
          </p:nvPr>
        </p:nvSpPr>
        <p:spPr/>
        <p:txBody>
          <a:bodyPr/>
          <a:lstStyle/>
          <a:p>
            <a:r>
              <a:rPr lang="en-US" dirty="0" smtClean="0"/>
              <a:t>Bt corn and monarch butterflies</a:t>
            </a:r>
          </a:p>
          <a:p>
            <a:r>
              <a:rPr lang="en-US" dirty="0" smtClean="0"/>
              <a:t>Consume milkweed, not corn</a:t>
            </a:r>
          </a:p>
          <a:p>
            <a:r>
              <a:rPr lang="en-US" dirty="0" smtClean="0"/>
              <a:t>Fears of pollen transfer to milkweed</a:t>
            </a:r>
          </a:p>
          <a:p>
            <a:r>
              <a:rPr lang="en-US" dirty="0" smtClean="0"/>
              <a:t>Study wasn’t done in natural field conditions</a:t>
            </a:r>
          </a:p>
          <a:p>
            <a:r>
              <a:rPr lang="en-US" dirty="0" smtClean="0"/>
              <a:t>Data being re-examined; thought to be flawed</a:t>
            </a:r>
          </a:p>
          <a:p>
            <a:pPr>
              <a:buNone/>
            </a:pPr>
            <a:endParaRPr lang="en-US" dirty="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Solutions to Bt corn issue</a:t>
            </a:r>
            <a:endParaRPr lang="en-US" dirty="0"/>
          </a:p>
        </p:txBody>
      </p:sp>
      <p:sp>
        <p:nvSpPr>
          <p:cNvPr id="3" name="Content Placeholder 2"/>
          <p:cNvSpPr>
            <a:spLocks noGrp="1"/>
          </p:cNvSpPr>
          <p:nvPr>
            <p:ph idx="1"/>
          </p:nvPr>
        </p:nvSpPr>
        <p:spPr/>
        <p:txBody>
          <a:bodyPr/>
          <a:lstStyle/>
          <a:p>
            <a:r>
              <a:rPr lang="en-US" dirty="0" smtClean="0"/>
              <a:t>Genes are transferred via pollen</a:t>
            </a:r>
          </a:p>
          <a:p>
            <a:pPr lvl="1"/>
            <a:r>
              <a:rPr lang="en-US" dirty="0" smtClean="0"/>
              <a:t>Modify GM plants to be male sterile (no pollen</a:t>
            </a:r>
            <a:r>
              <a:rPr lang="en-US" dirty="0" smtClean="0"/>
              <a:t>)</a:t>
            </a:r>
          </a:p>
          <a:p>
            <a:pPr lvl="1"/>
            <a:r>
              <a:rPr lang="en-US" dirty="0" smtClean="0"/>
              <a:t>Cross-pollination wouldn’t occur and wouldn’t be harmful to </a:t>
            </a:r>
            <a:r>
              <a:rPr lang="en-US" dirty="0" smtClean="0"/>
              <a:t>caterpillars</a:t>
            </a:r>
            <a:endParaRPr lang="en-US" dirty="0" smtClean="0"/>
          </a:p>
          <a:p>
            <a:pPr lvl="1"/>
            <a:r>
              <a:rPr lang="en-US" dirty="0" smtClean="0"/>
              <a:t>Modify the plant so the pollen doesn’t contain the new </a:t>
            </a:r>
            <a:r>
              <a:rPr lang="en-US" dirty="0" smtClean="0"/>
              <a:t>gene</a:t>
            </a:r>
            <a:endParaRPr lang="en-US" dirty="0" smtClean="0"/>
          </a:p>
        </p:txBody>
      </p:sp>
      <p:pic>
        <p:nvPicPr>
          <p:cNvPr id="1026" name="Picture 2" descr="http://farm6.staticflickr.com/5152/5915522859_30737b759b_z.jpg"/>
          <p:cNvPicPr>
            <a:picLocks noChangeAspect="1" noChangeArrowheads="1"/>
          </p:cNvPicPr>
          <p:nvPr/>
        </p:nvPicPr>
        <p:blipFill>
          <a:blip r:embed="rId3" cstate="print"/>
          <a:srcRect/>
          <a:stretch>
            <a:fillRect/>
          </a:stretch>
        </p:blipFill>
        <p:spPr bwMode="auto">
          <a:xfrm>
            <a:off x="5562600" y="4495800"/>
            <a:ext cx="2895600" cy="2049542"/>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Who eats these foods on a weekly basis?</a:t>
            </a:r>
            <a:endParaRPr lang="en-US" dirty="0"/>
          </a:p>
        </p:txBody>
      </p:sp>
      <p:sp>
        <p:nvSpPr>
          <p:cNvPr id="3" name="Content Placeholder 2"/>
          <p:cNvSpPr>
            <a:spLocks noGrp="1"/>
          </p:cNvSpPr>
          <p:nvPr>
            <p:ph idx="1"/>
          </p:nvPr>
        </p:nvSpPr>
        <p:spPr/>
        <p:txBody>
          <a:bodyPr/>
          <a:lstStyle/>
          <a:p>
            <a:r>
              <a:rPr lang="en-US" dirty="0" smtClean="0"/>
              <a:t>Corn</a:t>
            </a:r>
          </a:p>
          <a:p>
            <a:r>
              <a:rPr lang="en-US" dirty="0" smtClean="0"/>
              <a:t>Tomatoes</a:t>
            </a:r>
          </a:p>
          <a:p>
            <a:r>
              <a:rPr lang="en-US" dirty="0" smtClean="0"/>
              <a:t>Potatoes </a:t>
            </a:r>
          </a:p>
          <a:p>
            <a:r>
              <a:rPr lang="en-US" dirty="0" smtClean="0"/>
              <a:t>Soy</a:t>
            </a:r>
          </a:p>
          <a:p>
            <a:r>
              <a:rPr lang="en-US" dirty="0" smtClean="0"/>
              <a:t>Dairy</a:t>
            </a:r>
            <a:endParaRPr lang="en-US" dirty="0" smtClean="0"/>
          </a:p>
          <a:p>
            <a:endParaRPr lang="en-US" dirty="0" smtClean="0"/>
          </a:p>
        </p:txBody>
      </p:sp>
      <p:pic>
        <p:nvPicPr>
          <p:cNvPr id="22530" name="Picture 2" descr="http://www.acreagelife.com/sites/acreagelife.com/files/SweetCorn01.jpg"/>
          <p:cNvPicPr>
            <a:picLocks noChangeAspect="1" noChangeArrowheads="1"/>
          </p:cNvPicPr>
          <p:nvPr/>
        </p:nvPicPr>
        <p:blipFill>
          <a:blip r:embed="rId3" cstate="print"/>
          <a:srcRect/>
          <a:stretch>
            <a:fillRect/>
          </a:stretch>
        </p:blipFill>
        <p:spPr bwMode="auto">
          <a:xfrm>
            <a:off x="3124200" y="1600200"/>
            <a:ext cx="2272178" cy="1507772"/>
          </a:xfrm>
          <a:prstGeom prst="rect">
            <a:avLst/>
          </a:prstGeom>
          <a:noFill/>
        </p:spPr>
      </p:pic>
      <p:pic>
        <p:nvPicPr>
          <p:cNvPr id="22532" name="Picture 4" descr="http://www.choicelunch.com/assets/Tomatoesonvine2.jpg"/>
          <p:cNvPicPr>
            <a:picLocks noChangeAspect="1" noChangeArrowheads="1"/>
          </p:cNvPicPr>
          <p:nvPr/>
        </p:nvPicPr>
        <p:blipFill>
          <a:blip r:embed="rId4" cstate="print"/>
          <a:srcRect/>
          <a:stretch>
            <a:fillRect/>
          </a:stretch>
        </p:blipFill>
        <p:spPr bwMode="auto">
          <a:xfrm>
            <a:off x="5943600" y="2362200"/>
            <a:ext cx="1981200" cy="1647524"/>
          </a:xfrm>
          <a:prstGeom prst="rect">
            <a:avLst/>
          </a:prstGeom>
          <a:noFill/>
        </p:spPr>
      </p:pic>
      <p:pic>
        <p:nvPicPr>
          <p:cNvPr id="22534" name="Picture 6" descr="http://static.ddmcdn.com/gif/potatoes-1.jpg"/>
          <p:cNvPicPr>
            <a:picLocks noChangeAspect="1" noChangeArrowheads="1"/>
          </p:cNvPicPr>
          <p:nvPr/>
        </p:nvPicPr>
        <p:blipFill>
          <a:blip r:embed="rId5" cstate="print"/>
          <a:srcRect/>
          <a:stretch>
            <a:fillRect/>
          </a:stretch>
        </p:blipFill>
        <p:spPr bwMode="auto">
          <a:xfrm>
            <a:off x="3276600" y="4114800"/>
            <a:ext cx="2066839" cy="1710309"/>
          </a:xfrm>
          <a:prstGeom prst="rect">
            <a:avLst/>
          </a:prstGeom>
          <a:noFill/>
        </p:spPr>
      </p:pic>
      <p:pic>
        <p:nvPicPr>
          <p:cNvPr id="22538" name="Picture 10" descr="http://www.180nutrition.com.au/wp-content/uploads/2012/08/Soy-Beans1.jpg"/>
          <p:cNvPicPr>
            <a:picLocks noChangeAspect="1" noChangeArrowheads="1"/>
          </p:cNvPicPr>
          <p:nvPr/>
        </p:nvPicPr>
        <p:blipFill>
          <a:blip r:embed="rId6" cstate="print"/>
          <a:srcRect/>
          <a:stretch>
            <a:fillRect/>
          </a:stretch>
        </p:blipFill>
        <p:spPr bwMode="auto">
          <a:xfrm>
            <a:off x="5867400" y="4876800"/>
            <a:ext cx="2743200" cy="1630245"/>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a:t>
            </a:r>
            <a:r>
              <a:rPr lang="en-US" sz="2400" dirty="0" smtClean="0"/>
              <a:t>(2)</a:t>
            </a:r>
            <a:endParaRPr lang="en-US" dirty="0"/>
          </a:p>
        </p:txBody>
      </p:sp>
      <p:sp>
        <p:nvSpPr>
          <p:cNvPr id="3" name="Content Placeholder 2"/>
          <p:cNvSpPr>
            <a:spLocks noGrp="1"/>
          </p:cNvSpPr>
          <p:nvPr>
            <p:ph idx="1"/>
          </p:nvPr>
        </p:nvSpPr>
        <p:spPr/>
        <p:txBody>
          <a:bodyPr/>
          <a:lstStyle/>
          <a:p>
            <a:r>
              <a:rPr lang="en-US" dirty="0" smtClean="0"/>
              <a:t>Could lead to cheaper food</a:t>
            </a:r>
          </a:p>
          <a:p>
            <a:r>
              <a:rPr lang="en-US" dirty="0" smtClean="0"/>
              <a:t>Higher nutrient content</a:t>
            </a:r>
          </a:p>
          <a:p>
            <a:r>
              <a:rPr lang="en-US" dirty="0" smtClean="0"/>
              <a:t>Reduced pesticide use</a:t>
            </a:r>
            <a:r>
              <a:rPr lang="en-US" sz="2400" dirty="0" smtClean="0"/>
              <a:t>(15)</a:t>
            </a:r>
          </a:p>
          <a:p>
            <a:r>
              <a:rPr lang="en-US" dirty="0" smtClean="0"/>
              <a:t>Resistance to weeds and </a:t>
            </a:r>
          </a:p>
          <a:p>
            <a:pPr>
              <a:buNone/>
            </a:pPr>
            <a:r>
              <a:rPr lang="en-US" dirty="0" smtClean="0"/>
              <a:t>	pests</a:t>
            </a:r>
            <a:r>
              <a:rPr lang="en-US" sz="2000" dirty="0" smtClean="0"/>
              <a:t>(7,8,15)</a:t>
            </a:r>
          </a:p>
          <a:p>
            <a:r>
              <a:rPr lang="en-US" dirty="0" smtClean="0"/>
              <a:t>Longer shelf life</a:t>
            </a:r>
          </a:p>
          <a:p>
            <a:r>
              <a:rPr lang="en-US" dirty="0" smtClean="0"/>
              <a:t>New crops/food combinations</a:t>
            </a:r>
            <a:endParaRPr lang="en-US" dirty="0"/>
          </a:p>
        </p:txBody>
      </p:sp>
      <p:pic>
        <p:nvPicPr>
          <p:cNvPr id="18434" name="Picture 2" descr="http://www.fooducate.com/blog/wp-content/media/grapple.jpg"/>
          <p:cNvPicPr>
            <a:picLocks noChangeAspect="1" noChangeArrowheads="1"/>
          </p:cNvPicPr>
          <p:nvPr/>
        </p:nvPicPr>
        <p:blipFill>
          <a:blip r:embed="rId3" cstate="print"/>
          <a:srcRect/>
          <a:stretch>
            <a:fillRect/>
          </a:stretch>
        </p:blipFill>
        <p:spPr bwMode="auto">
          <a:xfrm>
            <a:off x="5867400" y="2514600"/>
            <a:ext cx="2819400" cy="1949414"/>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Future foods</a:t>
            </a:r>
            <a:endParaRPr lang="en-US" dirty="0"/>
          </a:p>
        </p:txBody>
      </p:sp>
      <p:sp>
        <p:nvSpPr>
          <p:cNvPr id="3" name="Content Placeholder 2"/>
          <p:cNvSpPr>
            <a:spLocks noGrp="1"/>
          </p:cNvSpPr>
          <p:nvPr>
            <p:ph idx="1"/>
          </p:nvPr>
        </p:nvSpPr>
        <p:spPr>
          <a:xfrm>
            <a:off x="228600" y="2163762"/>
            <a:ext cx="8686800" cy="4999038"/>
          </a:xfrm>
        </p:spPr>
        <p:txBody>
          <a:bodyPr>
            <a:normAutofit/>
          </a:bodyPr>
          <a:lstStyle/>
          <a:p>
            <a:r>
              <a:rPr lang="en-US" dirty="0" smtClean="0"/>
              <a:t>Golden rice</a:t>
            </a:r>
          </a:p>
          <a:p>
            <a:pPr lvl="1"/>
            <a:r>
              <a:rPr lang="en-US" dirty="0" smtClean="0"/>
              <a:t>Rice modified to contain vitamin A </a:t>
            </a:r>
            <a:r>
              <a:rPr lang="en-US" sz="1800" dirty="0" smtClean="0"/>
              <a:t>(2)</a:t>
            </a:r>
          </a:p>
          <a:p>
            <a:r>
              <a:rPr lang="en-US" dirty="0" smtClean="0"/>
              <a:t>Wheat</a:t>
            </a:r>
          </a:p>
          <a:p>
            <a:pPr lvl="1"/>
            <a:r>
              <a:rPr lang="en-US" dirty="0" smtClean="0"/>
              <a:t>Currently working to improve nutritional content and yield while decreasing pests </a:t>
            </a:r>
            <a:r>
              <a:rPr lang="en-US" sz="1800" dirty="0" smtClean="0"/>
              <a:t>(2)</a:t>
            </a:r>
          </a:p>
          <a:p>
            <a:r>
              <a:rPr lang="en-US" dirty="0" smtClean="0"/>
              <a:t>Salmon</a:t>
            </a:r>
          </a:p>
          <a:p>
            <a:pPr lvl="1"/>
            <a:r>
              <a:rPr lang="en-US" dirty="0" smtClean="0"/>
              <a:t>Multiple corporations are working to patent a salmon that needs less food </a:t>
            </a:r>
            <a:r>
              <a:rPr lang="en-US" sz="1800" dirty="0" smtClean="0"/>
              <a:t>(2)</a:t>
            </a:r>
          </a:p>
        </p:txBody>
      </p:sp>
      <p:pic>
        <p:nvPicPr>
          <p:cNvPr id="10242" name="Picture 2" descr="http://upload.wikimedia.org/wikipedia/commons/2/29/Golden_Rice.jpg"/>
          <p:cNvPicPr>
            <a:picLocks noChangeAspect="1" noChangeArrowheads="1"/>
          </p:cNvPicPr>
          <p:nvPr/>
        </p:nvPicPr>
        <p:blipFill>
          <a:blip r:embed="rId3" cstate="print"/>
          <a:srcRect/>
          <a:stretch>
            <a:fillRect/>
          </a:stretch>
        </p:blipFill>
        <p:spPr bwMode="auto">
          <a:xfrm>
            <a:off x="5638800" y="228600"/>
            <a:ext cx="3352799" cy="2227499"/>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304800" y="1554162"/>
            <a:ext cx="8305800" cy="4525963"/>
          </a:xfrm>
        </p:spPr>
        <p:txBody>
          <a:bodyPr>
            <a:normAutofit/>
          </a:bodyPr>
          <a:lstStyle/>
          <a:p>
            <a:r>
              <a:rPr lang="en-US" dirty="0" smtClean="0"/>
              <a:t>Disadvantages:</a:t>
            </a:r>
          </a:p>
          <a:p>
            <a:pPr lvl="1"/>
            <a:r>
              <a:rPr lang="en-US" dirty="0" smtClean="0"/>
              <a:t>Adverse health effects in mice</a:t>
            </a:r>
          </a:p>
          <a:p>
            <a:pPr lvl="1"/>
            <a:r>
              <a:rPr lang="en-US" dirty="0" smtClean="0"/>
              <a:t>Not well regulated</a:t>
            </a:r>
          </a:p>
          <a:p>
            <a:pPr lvl="1"/>
            <a:r>
              <a:rPr lang="en-US" dirty="0" smtClean="0"/>
              <a:t>Potential creation of super weeds</a:t>
            </a:r>
          </a:p>
          <a:p>
            <a:pPr lvl="1"/>
            <a:r>
              <a:rPr lang="en-US" dirty="0" smtClean="0"/>
              <a:t>Will disease gain resistance?</a:t>
            </a:r>
          </a:p>
          <a:p>
            <a:pPr lvl="1"/>
            <a:r>
              <a:rPr lang="en-US" dirty="0" smtClean="0"/>
              <a:t>Still information unknown about GMOs altogether</a:t>
            </a:r>
          </a:p>
        </p:txBody>
      </p:sp>
      <p:pic>
        <p:nvPicPr>
          <p:cNvPr id="3074" name="Picture 2" descr="http://www.realfoodgirlunmodified.com/wp-content/uploads/2022/04/GMOs.gif"/>
          <p:cNvPicPr>
            <a:picLocks noChangeAspect="1" noChangeArrowheads="1"/>
          </p:cNvPicPr>
          <p:nvPr/>
        </p:nvPicPr>
        <p:blipFill>
          <a:blip r:embed="rId3" cstate="print"/>
          <a:srcRect/>
          <a:stretch>
            <a:fillRect/>
          </a:stretch>
        </p:blipFill>
        <p:spPr bwMode="auto">
          <a:xfrm>
            <a:off x="2895600" y="4800600"/>
            <a:ext cx="3657600" cy="182880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152400" y="1295400"/>
            <a:ext cx="8686800" cy="4953000"/>
          </a:xfrm>
        </p:spPr>
        <p:txBody>
          <a:bodyPr>
            <a:normAutofit/>
          </a:bodyPr>
          <a:lstStyle/>
          <a:p>
            <a:r>
              <a:rPr lang="en-US" dirty="0" smtClean="0"/>
              <a:t>Advantages:</a:t>
            </a:r>
          </a:p>
          <a:p>
            <a:pPr lvl="1"/>
            <a:r>
              <a:rPr lang="en-US" dirty="0" smtClean="0">
                <a:solidFill>
                  <a:schemeClr val="tx1"/>
                </a:solidFill>
              </a:rPr>
              <a:t>Mice studies don’t always translate to humans</a:t>
            </a:r>
          </a:p>
          <a:p>
            <a:pPr lvl="1"/>
            <a:r>
              <a:rPr lang="en-US" dirty="0" smtClean="0">
                <a:solidFill>
                  <a:schemeClr val="tx1"/>
                </a:solidFill>
              </a:rPr>
              <a:t>Have been modifying crops since ancient times</a:t>
            </a:r>
            <a:r>
              <a:rPr lang="en-US" sz="1600" dirty="0" smtClean="0">
                <a:solidFill>
                  <a:schemeClr val="tx1"/>
                </a:solidFill>
              </a:rPr>
              <a:t>(7)</a:t>
            </a:r>
          </a:p>
          <a:p>
            <a:pPr lvl="1"/>
            <a:r>
              <a:rPr lang="en-US" dirty="0" smtClean="0">
                <a:solidFill>
                  <a:schemeClr val="tx1"/>
                </a:solidFill>
              </a:rPr>
              <a:t>No documented adverse health effects in humans</a:t>
            </a:r>
            <a:r>
              <a:rPr lang="en-US" sz="1600" dirty="0" smtClean="0">
                <a:solidFill>
                  <a:schemeClr val="tx1"/>
                </a:solidFill>
              </a:rPr>
              <a:t>(7)</a:t>
            </a:r>
            <a:endParaRPr lang="en-US" dirty="0" smtClean="0">
              <a:solidFill>
                <a:schemeClr val="tx1"/>
              </a:solidFill>
            </a:endParaRPr>
          </a:p>
          <a:p>
            <a:pPr lvl="1"/>
            <a:r>
              <a:rPr lang="en-US" dirty="0" smtClean="0">
                <a:solidFill>
                  <a:schemeClr val="tx1"/>
                </a:solidFill>
              </a:rPr>
              <a:t>Greater yields and financial benefits for farmers</a:t>
            </a:r>
            <a:r>
              <a:rPr lang="en-US" sz="1600" dirty="0" smtClean="0">
                <a:solidFill>
                  <a:schemeClr val="tx1"/>
                </a:solidFill>
              </a:rPr>
              <a:t>(7)</a:t>
            </a:r>
          </a:p>
          <a:p>
            <a:pPr lvl="1"/>
            <a:r>
              <a:rPr lang="en-US" dirty="0" smtClean="0">
                <a:solidFill>
                  <a:schemeClr val="tx1"/>
                </a:solidFill>
              </a:rPr>
              <a:t>Hype isn’t evidence based</a:t>
            </a:r>
          </a:p>
          <a:p>
            <a:pPr lvl="1"/>
            <a:r>
              <a:rPr lang="en-US" dirty="0" smtClean="0">
                <a:solidFill>
                  <a:schemeClr val="tx1"/>
                </a:solidFill>
              </a:rPr>
              <a:t>Possibly an answer to the </a:t>
            </a:r>
          </a:p>
          <a:p>
            <a:pPr lvl="1">
              <a:buNone/>
            </a:pPr>
            <a:r>
              <a:rPr lang="en-US" dirty="0" smtClean="0">
                <a:solidFill>
                  <a:schemeClr val="tx1"/>
                </a:solidFill>
              </a:rPr>
              <a:t>   world hunger crisis?</a:t>
            </a:r>
          </a:p>
          <a:p>
            <a:pPr>
              <a:buNone/>
            </a:pPr>
            <a:endParaRPr lang="en-US" dirty="0"/>
          </a:p>
        </p:txBody>
      </p:sp>
      <p:pic>
        <p:nvPicPr>
          <p:cNvPr id="1026" name="Picture 2" descr="Bountiful Harvest (Miscellaneous)"/>
          <p:cNvPicPr>
            <a:picLocks noChangeAspect="1" noChangeArrowheads="1"/>
          </p:cNvPicPr>
          <p:nvPr/>
        </p:nvPicPr>
        <p:blipFill>
          <a:blip r:embed="rId3" cstate="print"/>
          <a:srcRect/>
          <a:stretch>
            <a:fillRect/>
          </a:stretch>
        </p:blipFill>
        <p:spPr bwMode="auto">
          <a:xfrm>
            <a:off x="5562600" y="4419600"/>
            <a:ext cx="2971800" cy="2225818"/>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Such a huge potential for benefits </a:t>
            </a:r>
          </a:p>
          <a:p>
            <a:r>
              <a:rPr lang="en-US" dirty="0" smtClean="0"/>
              <a:t>Solution to the world hunger crisis?</a:t>
            </a:r>
          </a:p>
          <a:p>
            <a:r>
              <a:rPr lang="en-US" dirty="0" smtClean="0"/>
              <a:t>Many people don’t even know what they are so are we creating unnecessary hysteria?</a:t>
            </a:r>
          </a:p>
          <a:p>
            <a:r>
              <a:rPr lang="en-US" dirty="0" smtClean="0"/>
              <a:t>Why are we so quick to dismiss GMOS?</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buNone/>
            </a:pPr>
            <a:r>
              <a:rPr lang="en-US" sz="5000" dirty="0" smtClean="0"/>
              <a:t>Are GMOs Safe?</a:t>
            </a:r>
          </a:p>
          <a:p>
            <a:pPr algn="ctr">
              <a:buNone/>
            </a:pPr>
            <a:endParaRPr lang="en-US" sz="5000" dirty="0" smtClean="0"/>
          </a:p>
          <a:p>
            <a:pPr algn="ctr">
              <a:buNone/>
            </a:pPr>
            <a:r>
              <a:rPr lang="en-US" sz="6000" dirty="0" smtClean="0"/>
              <a:t>You Decide.</a:t>
            </a:r>
            <a:endParaRPr lang="en-US" sz="60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t>
            </a:r>
            <a:endParaRPr lang="en-US" dirty="0"/>
          </a:p>
        </p:txBody>
      </p:sp>
      <p:sp>
        <p:nvSpPr>
          <p:cNvPr id="3" name="Content Placeholder 2"/>
          <p:cNvSpPr>
            <a:spLocks noGrp="1"/>
          </p:cNvSpPr>
          <p:nvPr>
            <p:ph idx="1"/>
          </p:nvPr>
        </p:nvSpPr>
        <p:spPr>
          <a:xfrm>
            <a:off x="304800" y="1554162"/>
            <a:ext cx="8686800" cy="4846638"/>
          </a:xfrm>
        </p:spPr>
        <p:txBody>
          <a:bodyPr>
            <a:normAutofit fontScale="47500" lnSpcReduction="20000"/>
          </a:bodyPr>
          <a:lstStyle/>
          <a:p>
            <a:r>
              <a:rPr lang="en-US" dirty="0" smtClean="0"/>
              <a:t>1.Effects of feeding Bt MON810 maize to sows during first gestation and </a:t>
            </a:r>
            <a:r>
              <a:rPr lang="en-US" dirty="0" err="1" smtClean="0"/>
              <a:t>lacation</a:t>
            </a:r>
            <a:r>
              <a:rPr lang="en-US" dirty="0" smtClean="0"/>
              <a:t> on maternal and offspring health indicators. Walsh MC, </a:t>
            </a:r>
            <a:r>
              <a:rPr lang="en-US" dirty="0" err="1" smtClean="0"/>
              <a:t>Buzoianu</a:t>
            </a:r>
            <a:r>
              <a:rPr lang="en-US" dirty="0" smtClean="0"/>
              <a:t> SG, Gardiner GE, Rea MC, O’Donovan O, Ross RP, </a:t>
            </a:r>
            <a:r>
              <a:rPr lang="en-US" dirty="0" err="1" smtClean="0"/>
              <a:t>Lawlor</a:t>
            </a:r>
            <a:r>
              <a:rPr lang="en-US" dirty="0" smtClean="0"/>
              <a:t> PG. Br J </a:t>
            </a:r>
            <a:r>
              <a:rPr lang="en-US" dirty="0" err="1" smtClean="0"/>
              <a:t>Nutr</a:t>
            </a:r>
            <a:r>
              <a:rPr lang="en-US" dirty="0" smtClean="0"/>
              <a:t>, 2013 Mar 14;109(5):873-81.</a:t>
            </a:r>
          </a:p>
          <a:p>
            <a:r>
              <a:rPr lang="en-US" dirty="0" smtClean="0"/>
              <a:t>2.Examples of GMOs. Hudson: </a:t>
            </a:r>
            <a:r>
              <a:rPr lang="en-US" dirty="0" err="1" smtClean="0"/>
              <a:t>HudsonAlpha</a:t>
            </a:r>
            <a:r>
              <a:rPr lang="en-US" dirty="0" smtClean="0"/>
              <a:t> Institute for Biotechnology. [cited 2013 Oct 8].</a:t>
            </a:r>
          </a:p>
          <a:p>
            <a:r>
              <a:rPr lang="en-US" dirty="0" smtClean="0"/>
              <a:t>3.Answers to critics: Why there is a long term toxicity due to a Roundup tolerant genetically modified maize and to a Roundup herbicide. </a:t>
            </a:r>
            <a:r>
              <a:rPr lang="en-US" dirty="0" err="1" smtClean="0"/>
              <a:t>Seralini</a:t>
            </a:r>
            <a:r>
              <a:rPr lang="en-US" dirty="0" smtClean="0"/>
              <a:t> GE, </a:t>
            </a:r>
            <a:r>
              <a:rPr lang="en-US" dirty="0" err="1" smtClean="0"/>
              <a:t>Mesnage</a:t>
            </a:r>
            <a:r>
              <a:rPr lang="en-US" dirty="0" smtClean="0"/>
              <a:t> </a:t>
            </a:r>
            <a:r>
              <a:rPr lang="en-US" dirty="0" err="1" smtClean="0"/>
              <a:t>R,Defarge</a:t>
            </a:r>
            <a:r>
              <a:rPr lang="en-US" dirty="0" smtClean="0"/>
              <a:t> N, </a:t>
            </a:r>
            <a:r>
              <a:rPr lang="en-US" dirty="0" err="1" smtClean="0"/>
              <a:t>Gress</a:t>
            </a:r>
            <a:r>
              <a:rPr lang="en-US" dirty="0" smtClean="0"/>
              <a:t> </a:t>
            </a:r>
            <a:r>
              <a:rPr lang="en-US" dirty="0" err="1" smtClean="0"/>
              <a:t>S,Hennequin</a:t>
            </a:r>
            <a:r>
              <a:rPr lang="en-US" dirty="0" smtClean="0"/>
              <a:t> D, Clair E, et al. Food and Chemical Toxicology 53 (2013) 476-483.</a:t>
            </a:r>
          </a:p>
          <a:p>
            <a:r>
              <a:rPr lang="en-US" dirty="0" smtClean="0"/>
              <a:t>4. Domingo JL, </a:t>
            </a:r>
            <a:r>
              <a:rPr lang="en-US" dirty="0" err="1" smtClean="0"/>
              <a:t>Bordonaba</a:t>
            </a:r>
            <a:r>
              <a:rPr lang="en-US" dirty="0" smtClean="0"/>
              <a:t> JG. A literature review on the safety </a:t>
            </a:r>
            <a:r>
              <a:rPr lang="en-US" dirty="0" err="1" smtClean="0"/>
              <a:t>asessment</a:t>
            </a:r>
            <a:r>
              <a:rPr lang="en-US" dirty="0" smtClean="0"/>
              <a:t> of genetically modified plants.</a:t>
            </a:r>
            <a:r>
              <a:rPr lang="fr-FR" dirty="0" smtClean="0"/>
              <a:t> </a:t>
            </a:r>
            <a:r>
              <a:rPr lang="fr-FR" dirty="0" err="1" smtClean="0"/>
              <a:t>Environment</a:t>
            </a:r>
            <a:r>
              <a:rPr lang="fr-FR" dirty="0" smtClean="0"/>
              <a:t> International 37 (2011) 734-742.</a:t>
            </a:r>
            <a:endParaRPr lang="en-US" dirty="0" smtClean="0">
              <a:hlinkClick r:id="rId3"/>
            </a:endParaRPr>
          </a:p>
          <a:p>
            <a:r>
              <a:rPr lang="en-US" dirty="0" smtClean="0"/>
              <a:t>5. GMO Versus Non-GMO- The Shocking Corn Comparison [internet]. Natural Health News and Holistic Healing; 2013. [updated may 6 2013; cited 2013 Oct 2013]. Available from: </a:t>
            </a:r>
            <a:r>
              <a:rPr lang="en-US" dirty="0" smtClean="0">
                <a:hlinkClick r:id="rId4"/>
              </a:rPr>
              <a:t>http://www.undergroundhealth.com/gmo-versus-non-gmo-the-shocking-corn-comparison/</a:t>
            </a:r>
            <a:endParaRPr lang="en-US" dirty="0" smtClean="0"/>
          </a:p>
          <a:p>
            <a:r>
              <a:rPr lang="en-US" dirty="0"/>
              <a:t>6. Non-GMO Shopping Guide. [internet]. [updated 2010; cited 2013 Oct 8]. Available from: </a:t>
            </a:r>
            <a:r>
              <a:rPr lang="en-US" dirty="0">
                <a:hlinkClick r:id="rId5"/>
              </a:rPr>
              <a:t>http://www.nongmoshoppingguide.com/</a:t>
            </a:r>
            <a:endParaRPr lang="en-US" dirty="0"/>
          </a:p>
          <a:p>
            <a:r>
              <a:rPr lang="en-US" dirty="0"/>
              <a:t>7. Ronald P. THE TRUTH ABOUT GMOs. (cover story). Boston Review [serial on the Internet]. (2013, Sep), [cited October 20, 2013]; 38(5): 16. Available from: Points of View Reference Center.</a:t>
            </a:r>
          </a:p>
          <a:p>
            <a:endParaRPr lang="en-US" dirty="0" smtClean="0"/>
          </a:p>
          <a:p>
            <a:endParaRPr lang="en-US" dirty="0"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838200"/>
          </a:xfrm>
        </p:spPr>
        <p:txBody>
          <a:bodyPr/>
          <a:lstStyle/>
          <a:p>
            <a:r>
              <a:rPr lang="en-US" dirty="0" smtClean="0"/>
              <a:t>References cont.</a:t>
            </a:r>
            <a:endParaRPr lang="en-US" dirty="0"/>
          </a:p>
        </p:txBody>
      </p:sp>
      <p:sp>
        <p:nvSpPr>
          <p:cNvPr id="3" name="Content Placeholder 2"/>
          <p:cNvSpPr>
            <a:spLocks noGrp="1"/>
          </p:cNvSpPr>
          <p:nvPr>
            <p:ph idx="1"/>
          </p:nvPr>
        </p:nvSpPr>
        <p:spPr>
          <a:xfrm>
            <a:off x="279903" y="1066800"/>
            <a:ext cx="8839200" cy="5943600"/>
          </a:xfrm>
        </p:spPr>
        <p:txBody>
          <a:bodyPr>
            <a:normAutofit lnSpcReduction="10000"/>
          </a:bodyPr>
          <a:lstStyle/>
          <a:p>
            <a:r>
              <a:rPr lang="en-US" sz="1550" dirty="0" smtClean="0"/>
              <a:t>8. </a:t>
            </a:r>
            <a:r>
              <a:rPr lang="en-US" sz="1550" dirty="0" err="1" smtClean="0"/>
              <a:t>Suszkiw</a:t>
            </a:r>
            <a:r>
              <a:rPr lang="en-US" sz="1550" dirty="0" smtClean="0"/>
              <a:t> J (2010) </a:t>
            </a:r>
            <a:r>
              <a:rPr lang="en-US" sz="1550" i="1" dirty="0" smtClean="0"/>
              <a:t>New Study Shows Benefits of Bt Corn to Farmers, </a:t>
            </a:r>
            <a:r>
              <a:rPr lang="en-US" sz="1550" dirty="0" smtClean="0"/>
              <a:t>Available at: </a:t>
            </a:r>
            <a:r>
              <a:rPr lang="en-US" sz="1550" i="1" u="sng" dirty="0" smtClean="0"/>
              <a:t>http://www.ars.usda.gov/is//pr/2010/101007.htm</a:t>
            </a:r>
            <a:r>
              <a:rPr lang="en-US" sz="1550" dirty="0" smtClean="0"/>
              <a:t> (Accessed: 2 Oct 2013).</a:t>
            </a:r>
          </a:p>
          <a:p>
            <a:r>
              <a:rPr lang="en-US" sz="1550" dirty="0" smtClean="0"/>
              <a:t>9. Herman EM (2003) 'Genetically Modified Soybeans and Food Allergies', </a:t>
            </a:r>
            <a:r>
              <a:rPr lang="en-US" sz="1550" i="1" dirty="0" smtClean="0"/>
              <a:t>J Exp </a:t>
            </a:r>
            <a:r>
              <a:rPr lang="en-US" sz="1550" i="1" dirty="0" err="1" smtClean="0"/>
              <a:t>Bot</a:t>
            </a:r>
            <a:r>
              <a:rPr lang="en-US" sz="1550" i="1" dirty="0" smtClean="0"/>
              <a:t>, </a:t>
            </a:r>
            <a:r>
              <a:rPr lang="en-US" sz="1550" dirty="0" smtClean="0"/>
              <a:t>54(386), pp. 1317-1319.  </a:t>
            </a:r>
          </a:p>
          <a:p>
            <a:r>
              <a:rPr lang="en-US" sz="1550" dirty="0" smtClean="0"/>
              <a:t>10.Bruening G, Lyons J.M. The case of the FLAVR SAVR tomato. California Agriculture 54(4):6-7</a:t>
            </a:r>
          </a:p>
          <a:p>
            <a:r>
              <a:rPr lang="en-US" sz="1550" dirty="0"/>
              <a:t>11. Statement of policy-Foods derived from new plant varieties [internet]. [Place </a:t>
            </a:r>
            <a:r>
              <a:rPr lang="en-US" sz="1550" dirty="0" err="1"/>
              <a:t>unkown</a:t>
            </a:r>
            <a:r>
              <a:rPr lang="en-US" sz="1550" dirty="0"/>
              <a:t>]: U.S. food and drug administration; 1992 [updated 2013 Aug 15; cited 2013 Nov 3]. Available </a:t>
            </a:r>
            <a:r>
              <a:rPr lang="en-US" sz="1550" dirty="0" err="1"/>
              <a:t>from:</a:t>
            </a:r>
            <a:r>
              <a:rPr lang="en-US" sz="1550" dirty="0" err="1">
                <a:hlinkClick r:id="rId2"/>
              </a:rPr>
              <a:t>http</a:t>
            </a:r>
            <a:r>
              <a:rPr lang="en-US" sz="1550" dirty="0">
                <a:hlinkClick r:id="rId2"/>
              </a:rPr>
              <a:t>://www.fda.gov/food/guidanceregulation/guidancedocumentsregulatoryinformation/biotechnology/ucm096095.htm</a:t>
            </a:r>
            <a:endParaRPr lang="en-US" sz="1550" dirty="0"/>
          </a:p>
          <a:p>
            <a:r>
              <a:rPr lang="en-US" sz="1550" dirty="0"/>
              <a:t>12. Keefer, J. Genetic modification in nature [internet]. Seattle: University of Washington. [cited 2013 Nov 3]. Available from: </a:t>
            </a:r>
            <a:r>
              <a:rPr lang="en-US" sz="1550" dirty="0">
                <a:hlinkClick r:id="rId3"/>
              </a:rPr>
              <a:t>http://courses.washington.edu/z490/gmo/natural.html</a:t>
            </a:r>
            <a:endParaRPr lang="en-US" sz="1550" dirty="0"/>
          </a:p>
          <a:p>
            <a:r>
              <a:rPr lang="en-US" sz="1550" dirty="0" smtClean="0"/>
              <a:t>13. </a:t>
            </a:r>
            <a:r>
              <a:rPr lang="en-US" sz="1550" dirty="0"/>
              <a:t>Urban S. </a:t>
            </a:r>
            <a:r>
              <a:rPr lang="en-US" sz="1550" i="1" dirty="0"/>
              <a:t>8 Reasons GMOs are Bad for You. http://www.organicauthority.com/foodie-buzz/eight-reasons-gmos-are-bad-for-you.html (accessed 1 November 2013).</a:t>
            </a:r>
            <a:endParaRPr lang="en-US" sz="1550" dirty="0"/>
          </a:p>
          <a:p>
            <a:r>
              <a:rPr lang="en-US" sz="1550" dirty="0" smtClean="0"/>
              <a:t>14. </a:t>
            </a:r>
            <a:r>
              <a:rPr lang="en-US" sz="1550" i="1" dirty="0" smtClean="0"/>
              <a:t>The </a:t>
            </a:r>
            <a:r>
              <a:rPr lang="en-US" sz="1550" i="1" dirty="0"/>
              <a:t>Good, Bad and Ugly about GMOs. http://naturalrevolution.org/gmo-resources/the-good-bad-and-ugly-about-gmos/ (accessed 1 November 2013).</a:t>
            </a:r>
            <a:endParaRPr lang="en-US" sz="1550" dirty="0"/>
          </a:p>
          <a:p>
            <a:r>
              <a:rPr lang="en-US" sz="1550" dirty="0" smtClean="0"/>
              <a:t>15. </a:t>
            </a:r>
            <a:r>
              <a:rPr lang="en-US" sz="1550" dirty="0" err="1" smtClean="0"/>
              <a:t>Haspel</a:t>
            </a:r>
            <a:r>
              <a:rPr lang="en-US" sz="1550" dirty="0" smtClean="0"/>
              <a:t> </a:t>
            </a:r>
            <a:r>
              <a:rPr lang="en-US" sz="1550" dirty="0"/>
              <a:t>T. </a:t>
            </a:r>
            <a:r>
              <a:rPr lang="en-US" sz="1550" i="1" dirty="0"/>
              <a:t>Genetically Modified Foods: What is and isn't True. http://www.washingtonpost.com/lifestyle/food/genetically-modified-foods-what-is-and-isnt-true/2013/10/15/40e4fd58-3132-11e3-8627-c5d7de0a046b_story.html (accessed 2 November 2013).</a:t>
            </a:r>
            <a:endParaRPr lang="en-US" sz="1550" dirty="0"/>
          </a:p>
          <a:p>
            <a:r>
              <a:rPr lang="en-US" sz="1550" dirty="0" smtClean="0"/>
              <a:t>16. Haugen </a:t>
            </a:r>
            <a:r>
              <a:rPr lang="en-US" sz="1550" dirty="0"/>
              <a:t>J. </a:t>
            </a:r>
            <a:r>
              <a:rPr lang="en-US" sz="1550" i="1" dirty="0"/>
              <a:t>What's the Truth About GMO: Food Biotechnology Series (Part 3). http://jenhaugenrd.wordpress.com/2013/11/01/whats-the-truth-about-gmo-food-biotechnology-series-part-3/ (accessed 2 November 2013</a:t>
            </a:r>
            <a:r>
              <a:rPr lang="en-US" sz="1550" i="1" dirty="0" smtClean="0"/>
              <a:t>).</a:t>
            </a:r>
          </a:p>
          <a:p>
            <a:r>
              <a:rPr lang="en-US" sz="1550" i="1" dirty="0" smtClean="0"/>
              <a:t>17. </a:t>
            </a:r>
            <a:r>
              <a:rPr lang="en-US" sz="1600" dirty="0" smtClean="0"/>
              <a:t>Whitman D. </a:t>
            </a:r>
            <a:r>
              <a:rPr lang="en-US" sz="1600" i="1" dirty="0" smtClean="0"/>
              <a:t>Genetically Modified Foods: Harmful or Helpful?. http://www.csa.com/discoveryguides/gmfood/overview.php (accessed 30 November 2013).</a:t>
            </a:r>
            <a:endParaRPr lang="en-US" sz="155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hunger games</a:t>
            </a:r>
            <a:endParaRPr lang="en-US" dirty="0"/>
          </a:p>
        </p:txBody>
      </p:sp>
      <p:sp>
        <p:nvSpPr>
          <p:cNvPr id="3" name="Content Placeholder 2"/>
          <p:cNvSpPr>
            <a:spLocks noGrp="1"/>
          </p:cNvSpPr>
          <p:nvPr>
            <p:ph idx="1"/>
          </p:nvPr>
        </p:nvSpPr>
        <p:spPr/>
        <p:txBody>
          <a:bodyPr/>
          <a:lstStyle/>
          <a:p>
            <a:r>
              <a:rPr lang="en-US" dirty="0" smtClean="0"/>
              <a:t>Are these products GMO-free or do they probably contain GMOS?</a:t>
            </a:r>
            <a:endParaRPr lang="en-US" dirty="0"/>
          </a:p>
        </p:txBody>
      </p:sp>
      <p:pic>
        <p:nvPicPr>
          <p:cNvPr id="73730" name="Picture 2" descr="Revised Seal copy"/>
          <p:cNvPicPr>
            <a:picLocks noChangeAspect="1" noChangeArrowheads="1"/>
          </p:cNvPicPr>
          <p:nvPr/>
        </p:nvPicPr>
        <p:blipFill>
          <a:blip r:embed="rId2" cstate="print"/>
          <a:srcRect/>
          <a:stretch>
            <a:fillRect/>
          </a:stretch>
        </p:blipFill>
        <p:spPr bwMode="auto">
          <a:xfrm>
            <a:off x="2819400" y="3352800"/>
            <a:ext cx="3596938" cy="2733676"/>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Silk Soymilk?</a:t>
            </a:r>
            <a:endParaRPr lang="en-US" dirty="0"/>
          </a:p>
        </p:txBody>
      </p:sp>
      <p:sp>
        <p:nvSpPr>
          <p:cNvPr id="3" name="Content Placeholder 2"/>
          <p:cNvSpPr>
            <a:spLocks noGrp="1"/>
          </p:cNvSpPr>
          <p:nvPr>
            <p:ph idx="1"/>
          </p:nvPr>
        </p:nvSpPr>
        <p:spPr/>
        <p:txBody>
          <a:bodyPr/>
          <a:lstStyle/>
          <a:p>
            <a:endParaRPr lang="en-US"/>
          </a:p>
        </p:txBody>
      </p:sp>
      <p:pic>
        <p:nvPicPr>
          <p:cNvPr id="72706" name="Picture 2" descr="http://www.savingwithshellie.com/wp-content/uploads/2011/03/silk_soy_milk.jpg"/>
          <p:cNvPicPr>
            <a:picLocks noChangeAspect="1" noChangeArrowheads="1"/>
          </p:cNvPicPr>
          <p:nvPr/>
        </p:nvPicPr>
        <p:blipFill>
          <a:blip r:embed="rId3" cstate="print"/>
          <a:srcRect/>
          <a:stretch>
            <a:fillRect/>
          </a:stretch>
        </p:blipFill>
        <p:spPr bwMode="auto">
          <a:xfrm>
            <a:off x="2514600" y="2133600"/>
            <a:ext cx="4133169" cy="3429001"/>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a:t>
            </a:r>
            <a:r>
              <a:rPr lang="en-US" dirty="0" err="1" smtClean="0"/>
              <a:t>gmo</a:t>
            </a:r>
            <a:r>
              <a:rPr lang="en-US" dirty="0" smtClean="0"/>
              <a:t>?</a:t>
            </a:r>
            <a:endParaRPr lang="en-US" dirty="0"/>
          </a:p>
        </p:txBody>
      </p:sp>
      <p:sp>
        <p:nvSpPr>
          <p:cNvPr id="3" name="Content Placeholder 2"/>
          <p:cNvSpPr>
            <a:spLocks noGrp="1"/>
          </p:cNvSpPr>
          <p:nvPr>
            <p:ph idx="1"/>
          </p:nvPr>
        </p:nvSpPr>
        <p:spPr/>
        <p:txBody>
          <a:bodyPr/>
          <a:lstStyle/>
          <a:p>
            <a:endParaRPr lang="en-US" dirty="0" smtClean="0">
              <a:hlinkClick r:id="rId2"/>
            </a:endParaRPr>
          </a:p>
          <a:p>
            <a:endParaRPr lang="en-US" dirty="0" smtClean="0">
              <a:hlinkClick r:id="rId2"/>
            </a:endParaRPr>
          </a:p>
          <a:p>
            <a:pPr algn="ctr">
              <a:buNone/>
            </a:pPr>
            <a:r>
              <a:rPr lang="en-US" dirty="0" smtClean="0">
                <a:hlinkClick r:id="rId2"/>
              </a:rPr>
              <a:t>https://www.youtube.com/watch?v=uDMvucHw0qM</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endParaRPr lang="en-US" dirty="0" smtClean="0"/>
          </a:p>
          <a:p>
            <a:pPr>
              <a:buNone/>
            </a:pPr>
            <a:endParaRPr lang="en-US" dirty="0" smtClean="0"/>
          </a:p>
          <a:p>
            <a:pPr>
              <a:buNone/>
            </a:pPr>
            <a:endParaRPr lang="en-US" dirty="0" smtClean="0"/>
          </a:p>
          <a:p>
            <a:pPr algn="ctr">
              <a:buNone/>
            </a:pPr>
            <a:r>
              <a:rPr lang="en-US" dirty="0" smtClean="0"/>
              <a:t>GMO-free</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Quaker Granola bars</a:t>
            </a:r>
            <a:endParaRPr lang="en-US" dirty="0"/>
          </a:p>
        </p:txBody>
      </p:sp>
      <p:sp>
        <p:nvSpPr>
          <p:cNvPr id="3" name="Content Placeholder 2"/>
          <p:cNvSpPr>
            <a:spLocks noGrp="1"/>
          </p:cNvSpPr>
          <p:nvPr>
            <p:ph idx="1"/>
          </p:nvPr>
        </p:nvSpPr>
        <p:spPr/>
        <p:txBody>
          <a:bodyPr/>
          <a:lstStyle/>
          <a:p>
            <a:endParaRPr lang="en-US" dirty="0"/>
          </a:p>
        </p:txBody>
      </p:sp>
      <p:pic>
        <p:nvPicPr>
          <p:cNvPr id="89090" name="Picture 2" descr="http://acevending.net/images/Chewy-ChocChip-Detail_sflb.jpg"/>
          <p:cNvPicPr>
            <a:picLocks noChangeAspect="1" noChangeArrowheads="1"/>
          </p:cNvPicPr>
          <p:nvPr/>
        </p:nvPicPr>
        <p:blipFill>
          <a:blip r:embed="rId3" cstate="print"/>
          <a:srcRect/>
          <a:stretch>
            <a:fillRect/>
          </a:stretch>
        </p:blipFill>
        <p:spPr bwMode="auto">
          <a:xfrm>
            <a:off x="2133600" y="1981200"/>
            <a:ext cx="5010150" cy="3743325"/>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endParaRPr lang="en-US" dirty="0" smtClean="0"/>
          </a:p>
          <a:p>
            <a:pPr>
              <a:buNone/>
            </a:pPr>
            <a:endParaRPr lang="en-US" dirty="0" smtClean="0"/>
          </a:p>
          <a:p>
            <a:pPr>
              <a:buNone/>
            </a:pPr>
            <a:endParaRPr lang="en-US" dirty="0" smtClean="0"/>
          </a:p>
          <a:p>
            <a:pPr algn="ctr">
              <a:buNone/>
            </a:pPr>
            <a:r>
              <a:rPr lang="en-US" dirty="0" smtClean="0"/>
              <a:t>Contains GMOs</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Asgrow</a:t>
            </a:r>
            <a:r>
              <a:rPr lang="en-US" dirty="0" smtClean="0"/>
              <a:t> high-yield corn</a:t>
            </a:r>
            <a:endParaRPr lang="en-US" dirty="0"/>
          </a:p>
        </p:txBody>
      </p:sp>
      <p:sp>
        <p:nvSpPr>
          <p:cNvPr id="3" name="Content Placeholder 2"/>
          <p:cNvSpPr>
            <a:spLocks noGrp="1"/>
          </p:cNvSpPr>
          <p:nvPr>
            <p:ph idx="1"/>
          </p:nvPr>
        </p:nvSpPr>
        <p:spPr>
          <a:xfrm>
            <a:off x="2359025" y="4814887"/>
            <a:ext cx="8686800" cy="4525963"/>
          </a:xfrm>
        </p:spPr>
        <p:txBody>
          <a:bodyPr/>
          <a:lstStyle/>
          <a:p>
            <a:endParaRPr lang="en-US"/>
          </a:p>
        </p:txBody>
      </p:sp>
      <p:pic>
        <p:nvPicPr>
          <p:cNvPr id="91138" name="Picture 2" descr="http://farmprogress.com/cdfm/Faress1/author/198/2013/6/reaching_elusive_300_bushel_yield_corn_1_635070745478422907.jpg"/>
          <p:cNvPicPr>
            <a:picLocks noChangeAspect="1" noChangeArrowheads="1"/>
          </p:cNvPicPr>
          <p:nvPr/>
        </p:nvPicPr>
        <p:blipFill>
          <a:blip r:embed="rId3" cstate="print"/>
          <a:srcRect/>
          <a:stretch>
            <a:fillRect/>
          </a:stretch>
        </p:blipFill>
        <p:spPr bwMode="auto">
          <a:xfrm>
            <a:off x="1447799" y="2590800"/>
            <a:ext cx="6248401" cy="2455704"/>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endParaRPr lang="en-US" dirty="0" smtClean="0"/>
          </a:p>
          <a:p>
            <a:pPr>
              <a:buNone/>
            </a:pPr>
            <a:endParaRPr lang="en-US" dirty="0" smtClean="0"/>
          </a:p>
          <a:p>
            <a:pPr>
              <a:buNone/>
            </a:pPr>
            <a:endParaRPr lang="en-US" dirty="0" smtClean="0"/>
          </a:p>
          <a:p>
            <a:pPr algn="ctr">
              <a:buNone/>
            </a:pPr>
            <a:r>
              <a:rPr lang="en-US" dirty="0" smtClean="0"/>
              <a:t>Contains GMOs</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Pure cane certified organic sugar</a:t>
            </a:r>
            <a:endParaRPr lang="en-US" dirty="0"/>
          </a:p>
        </p:txBody>
      </p:sp>
      <p:sp>
        <p:nvSpPr>
          <p:cNvPr id="3" name="Content Placeholder 2"/>
          <p:cNvSpPr>
            <a:spLocks noGrp="1"/>
          </p:cNvSpPr>
          <p:nvPr>
            <p:ph idx="1"/>
          </p:nvPr>
        </p:nvSpPr>
        <p:spPr/>
        <p:txBody>
          <a:bodyPr/>
          <a:lstStyle/>
          <a:p>
            <a:endParaRPr lang="en-US"/>
          </a:p>
        </p:txBody>
      </p:sp>
      <p:pic>
        <p:nvPicPr>
          <p:cNvPr id="96258" name="Picture 2" descr="http://1.bp.blogspot.com/-MeLfDt4BbIY/ThvEmXn2omI/AAAAAAAAI2g/qYh7Du0zVbg/s1600/C%2526H%2BOrganic%2BPure%2BCane%2BSugar.jpg"/>
          <p:cNvPicPr>
            <a:picLocks noChangeAspect="1" noChangeArrowheads="1"/>
          </p:cNvPicPr>
          <p:nvPr/>
        </p:nvPicPr>
        <p:blipFill>
          <a:blip r:embed="rId3" cstate="print"/>
          <a:srcRect/>
          <a:stretch>
            <a:fillRect/>
          </a:stretch>
        </p:blipFill>
        <p:spPr bwMode="auto">
          <a:xfrm>
            <a:off x="1981200" y="2209800"/>
            <a:ext cx="5029200" cy="3593078"/>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endParaRPr lang="en-US" dirty="0" smtClean="0"/>
          </a:p>
          <a:p>
            <a:pPr>
              <a:buNone/>
            </a:pPr>
            <a:endParaRPr lang="en-US" dirty="0" smtClean="0"/>
          </a:p>
          <a:p>
            <a:pPr>
              <a:buNone/>
            </a:pPr>
            <a:endParaRPr lang="en-US" dirty="0" smtClean="0"/>
          </a:p>
          <a:p>
            <a:pPr algn="ctr">
              <a:buNone/>
            </a:pPr>
            <a:r>
              <a:rPr lang="en-US" dirty="0" smtClean="0"/>
              <a:t>GMO-free</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Kashi</a:t>
            </a:r>
            <a:r>
              <a:rPr lang="en-US" dirty="0" smtClean="0"/>
              <a:t> go lean crisp - cinnamon</a:t>
            </a:r>
            <a:endParaRPr lang="en-US" dirty="0"/>
          </a:p>
        </p:txBody>
      </p:sp>
      <p:sp>
        <p:nvSpPr>
          <p:cNvPr id="3" name="Content Placeholder 2"/>
          <p:cNvSpPr>
            <a:spLocks noGrp="1"/>
          </p:cNvSpPr>
          <p:nvPr>
            <p:ph idx="1"/>
          </p:nvPr>
        </p:nvSpPr>
        <p:spPr/>
        <p:txBody>
          <a:bodyPr/>
          <a:lstStyle/>
          <a:p>
            <a:endParaRPr lang="en-US" dirty="0"/>
          </a:p>
        </p:txBody>
      </p:sp>
      <p:pic>
        <p:nvPicPr>
          <p:cNvPr id="98306" name="Picture 2" descr="http://www.vitacost.com/Images/Products/1000/Kashi/Kashi-GoLean-Crisp-Cereal-Cinnamon-Crumble-018627703655.jpg"/>
          <p:cNvPicPr>
            <a:picLocks noChangeAspect="1" noChangeArrowheads="1"/>
          </p:cNvPicPr>
          <p:nvPr/>
        </p:nvPicPr>
        <p:blipFill>
          <a:blip r:embed="rId3" cstate="print"/>
          <a:srcRect/>
          <a:stretch>
            <a:fillRect/>
          </a:stretch>
        </p:blipFill>
        <p:spPr bwMode="auto">
          <a:xfrm>
            <a:off x="3352800" y="1905000"/>
            <a:ext cx="2667000" cy="4215161"/>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endParaRPr lang="en-US" dirty="0" smtClean="0"/>
          </a:p>
          <a:p>
            <a:pPr>
              <a:buNone/>
            </a:pPr>
            <a:endParaRPr lang="en-US" dirty="0" smtClean="0"/>
          </a:p>
          <a:p>
            <a:pPr>
              <a:buNone/>
            </a:pPr>
            <a:endParaRPr lang="en-US" dirty="0" smtClean="0"/>
          </a:p>
          <a:p>
            <a:pPr algn="ctr">
              <a:buNone/>
            </a:pPr>
            <a:r>
              <a:rPr lang="en-US" dirty="0" smtClean="0"/>
              <a:t>GMO-free</a:t>
            </a: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 value brand Honey</a:t>
            </a:r>
            <a:endParaRPr lang="en-US" dirty="0"/>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3" cstate="print"/>
          <a:stretch>
            <a:fillRect/>
          </a:stretch>
        </p:blipFill>
        <p:spPr>
          <a:xfrm>
            <a:off x="2819400" y="2057400"/>
            <a:ext cx="3632200" cy="36322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a:t>
            </a:r>
            <a:r>
              <a:rPr lang="en-US" dirty="0" err="1" smtClean="0"/>
              <a:t>gmos</a:t>
            </a:r>
            <a:r>
              <a:rPr lang="en-US" dirty="0" smtClean="0"/>
              <a:t>?</a:t>
            </a:r>
            <a:endParaRPr lang="en-US" dirty="0"/>
          </a:p>
        </p:txBody>
      </p:sp>
      <p:sp>
        <p:nvSpPr>
          <p:cNvPr id="3" name="Content Placeholder 2"/>
          <p:cNvSpPr>
            <a:spLocks noGrp="1"/>
          </p:cNvSpPr>
          <p:nvPr>
            <p:ph idx="1"/>
          </p:nvPr>
        </p:nvSpPr>
        <p:spPr/>
        <p:txBody>
          <a:bodyPr/>
          <a:lstStyle/>
          <a:p>
            <a:r>
              <a:rPr lang="en-US" dirty="0" smtClean="0"/>
              <a:t>An organism whose genetic material has been altered using genetic engineering techniques</a:t>
            </a:r>
          </a:p>
          <a:p>
            <a:r>
              <a:rPr lang="en-US" dirty="0" smtClean="0"/>
              <a:t>A given DNA strand responsible for the given characteristic to be altered is removed</a:t>
            </a:r>
          </a:p>
          <a:p>
            <a:r>
              <a:rPr lang="en-US" dirty="0" smtClean="0"/>
              <a:t>A virus containing the preferred gene </a:t>
            </a:r>
            <a:r>
              <a:rPr lang="en-US" dirty="0" smtClean="0">
                <a:solidFill>
                  <a:schemeClr val="tx1"/>
                </a:solidFill>
              </a:rPr>
              <a:t>attacks the host cell</a:t>
            </a:r>
          </a:p>
        </p:txBody>
      </p:sp>
    </p:spTree>
    <p:extLst>
      <p:ext uri="{BB962C8B-B14F-4D97-AF65-F5344CB8AC3E}">
        <p14:creationId xmlns="" xmlns:p14="http://schemas.microsoft.com/office/powerpoint/2010/main" xmlns:mv="urn:schemas-microsoft-com:mac:vml" xmlns:mc="http://schemas.openxmlformats.org/markup-compatibility/2006" val="138823484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endParaRPr lang="en-US" dirty="0" smtClean="0"/>
          </a:p>
          <a:p>
            <a:pPr>
              <a:buNone/>
            </a:pPr>
            <a:endParaRPr lang="en-US" dirty="0" smtClean="0"/>
          </a:p>
          <a:p>
            <a:pPr>
              <a:buNone/>
            </a:pPr>
            <a:endParaRPr lang="en-US" dirty="0" smtClean="0"/>
          </a:p>
          <a:p>
            <a:pPr algn="ctr">
              <a:buNone/>
            </a:pPr>
            <a:r>
              <a:rPr lang="en-US" dirty="0" smtClean="0"/>
              <a:t>Contains GMOs</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Honey Nut cheerios</a:t>
            </a:r>
            <a:endParaRPr lang="en-US" dirty="0"/>
          </a:p>
        </p:txBody>
      </p:sp>
      <p:sp>
        <p:nvSpPr>
          <p:cNvPr id="3" name="Content Placeholder 2"/>
          <p:cNvSpPr>
            <a:spLocks noGrp="1"/>
          </p:cNvSpPr>
          <p:nvPr>
            <p:ph idx="1"/>
          </p:nvPr>
        </p:nvSpPr>
        <p:spPr/>
        <p:txBody>
          <a:bodyPr/>
          <a:lstStyle/>
          <a:p>
            <a:endParaRPr lang="en-US"/>
          </a:p>
        </p:txBody>
      </p:sp>
      <p:pic>
        <p:nvPicPr>
          <p:cNvPr id="104450" name="Picture 2" descr="http://mojosavings.com/wp-content/uploads/2012/10/honey-nut-cheerios.jpg"/>
          <p:cNvPicPr>
            <a:picLocks noChangeAspect="1" noChangeArrowheads="1"/>
          </p:cNvPicPr>
          <p:nvPr/>
        </p:nvPicPr>
        <p:blipFill>
          <a:blip r:embed="rId3" cstate="print"/>
          <a:srcRect/>
          <a:stretch>
            <a:fillRect/>
          </a:stretch>
        </p:blipFill>
        <p:spPr bwMode="auto">
          <a:xfrm>
            <a:off x="2209800" y="1447800"/>
            <a:ext cx="4762500" cy="4762500"/>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endParaRPr lang="en-US" dirty="0" smtClean="0"/>
          </a:p>
          <a:p>
            <a:pPr>
              <a:buNone/>
            </a:pPr>
            <a:endParaRPr lang="en-US" dirty="0" smtClean="0"/>
          </a:p>
          <a:p>
            <a:pPr>
              <a:buNone/>
            </a:pPr>
            <a:endParaRPr lang="en-US" dirty="0" smtClean="0"/>
          </a:p>
          <a:p>
            <a:pPr algn="ctr">
              <a:buNone/>
            </a:pPr>
            <a:r>
              <a:rPr lang="en-US" dirty="0" smtClean="0"/>
              <a:t>Contains GMOs</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restriction_enzyme_01.png"/>
          <p:cNvPicPr>
            <a:picLocks noGrp="1" noChangeAspect="1"/>
          </p:cNvPicPr>
          <p:nvPr>
            <p:ph idx="1"/>
          </p:nvPr>
        </p:nvPicPr>
        <p:blipFill>
          <a:blip r:embed="rId3" cstate="print"/>
          <a:stretch>
            <a:fillRect/>
          </a:stretch>
        </p:blipFill>
        <p:spPr>
          <a:xfrm>
            <a:off x="-1" y="0"/>
            <a:ext cx="9242587" cy="685800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a:t>
            </a:r>
            <a:r>
              <a:rPr lang="en-US" dirty="0" err="1" smtClean="0"/>
              <a:t>gmos</a:t>
            </a:r>
            <a:r>
              <a:rPr lang="en-US" dirty="0" smtClean="0"/>
              <a:t>? continued</a:t>
            </a:r>
            <a:endParaRPr lang="en-US" dirty="0"/>
          </a:p>
        </p:txBody>
      </p:sp>
      <p:sp>
        <p:nvSpPr>
          <p:cNvPr id="3" name="Content Placeholder 2"/>
          <p:cNvSpPr>
            <a:spLocks noGrp="1"/>
          </p:cNvSpPr>
          <p:nvPr>
            <p:ph idx="1"/>
          </p:nvPr>
        </p:nvSpPr>
        <p:spPr>
          <a:xfrm>
            <a:off x="152400" y="1981200"/>
            <a:ext cx="6781800" cy="4495800"/>
          </a:xfrm>
        </p:spPr>
        <p:txBody>
          <a:bodyPr>
            <a:normAutofit/>
          </a:bodyPr>
          <a:lstStyle/>
          <a:p>
            <a:r>
              <a:rPr lang="en-US" dirty="0" smtClean="0">
                <a:solidFill>
                  <a:schemeClr val="tx1"/>
                </a:solidFill>
              </a:rPr>
              <a:t>Have been mixing genes through forced pollination for over 10,000 years</a:t>
            </a:r>
            <a:r>
              <a:rPr lang="en-US" sz="1700" dirty="0" smtClean="0">
                <a:solidFill>
                  <a:schemeClr val="tx1"/>
                </a:solidFill>
              </a:rPr>
              <a:t>(7)</a:t>
            </a:r>
          </a:p>
          <a:p>
            <a:r>
              <a:rPr lang="en-US" dirty="0" smtClean="0">
                <a:solidFill>
                  <a:schemeClr val="tx1"/>
                </a:solidFill>
              </a:rPr>
              <a:t>Virtually everything we eat now has been altered in some way genetically</a:t>
            </a:r>
            <a:r>
              <a:rPr lang="en-US" sz="1700" dirty="0" smtClean="0">
                <a:solidFill>
                  <a:schemeClr val="tx1"/>
                </a:solidFill>
              </a:rPr>
              <a:t>(7)</a:t>
            </a:r>
          </a:p>
          <a:p>
            <a:endParaRPr lang="en-US" dirty="0"/>
          </a:p>
        </p:txBody>
      </p:sp>
      <p:pic>
        <p:nvPicPr>
          <p:cNvPr id="20482" name="Picture 2" descr="http://www.egyptianagriculture.com/images/egypt_animals.gif"/>
          <p:cNvPicPr>
            <a:picLocks noChangeAspect="1" noChangeArrowheads="1"/>
          </p:cNvPicPr>
          <p:nvPr/>
        </p:nvPicPr>
        <p:blipFill>
          <a:blip r:embed="rId3" cstate="print"/>
          <a:srcRect/>
          <a:stretch>
            <a:fillRect/>
          </a:stretch>
        </p:blipFill>
        <p:spPr bwMode="auto">
          <a:xfrm>
            <a:off x="6629400" y="228600"/>
            <a:ext cx="2316955" cy="16002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sp>
        <p:nvSpPr>
          <p:cNvPr id="3" name="Content Placeholder 2"/>
          <p:cNvSpPr>
            <a:spLocks noGrp="1"/>
          </p:cNvSpPr>
          <p:nvPr>
            <p:ph idx="1"/>
          </p:nvPr>
        </p:nvSpPr>
        <p:spPr/>
        <p:txBody>
          <a:bodyPr/>
          <a:lstStyle/>
          <a:p>
            <a:r>
              <a:rPr lang="en-US" dirty="0" smtClean="0"/>
              <a:t>Humans have been cross-breeding and hybridizing for thousands of years </a:t>
            </a:r>
            <a:r>
              <a:rPr lang="en-US" sz="1800" dirty="0" smtClean="0"/>
              <a:t>(7)</a:t>
            </a:r>
            <a:endParaRPr lang="en-US" dirty="0" smtClean="0"/>
          </a:p>
          <a:p>
            <a:r>
              <a:rPr lang="en-US" dirty="0" smtClean="0"/>
              <a:t>1983-First approved GMO released</a:t>
            </a:r>
          </a:p>
          <a:p>
            <a:pPr lvl="1"/>
            <a:r>
              <a:rPr lang="en-US" dirty="0" smtClean="0"/>
              <a:t>FLVR SVR Tomato </a:t>
            </a:r>
            <a:r>
              <a:rPr lang="en-US" sz="1600" dirty="0" smtClean="0"/>
              <a:t>(10)</a:t>
            </a:r>
          </a:p>
          <a:p>
            <a:pPr lvl="1"/>
            <a:r>
              <a:rPr lang="en-US" dirty="0" smtClean="0"/>
              <a:t>Didn’t contain the gene that produces the enzyme that breaks down pectin</a:t>
            </a:r>
          </a:p>
          <a:p>
            <a:pPr lvl="1"/>
            <a:r>
              <a:rPr lang="en-US" dirty="0" smtClean="0"/>
              <a:t>Cell walls remained strong, maintaining ripeness</a:t>
            </a:r>
            <a:endParaRPr lang="en-US" dirty="0"/>
          </a:p>
        </p:txBody>
      </p:sp>
    </p:spTree>
    <p:extLst>
      <p:ext uri="{BB962C8B-B14F-4D97-AF65-F5344CB8AC3E}">
        <p14:creationId xmlns="" xmlns:p14="http://schemas.microsoft.com/office/powerpoint/2010/main" xmlns:mv="urn:schemas-microsoft-com:mac:vml" xmlns:mc="http://schemas.openxmlformats.org/markup-compatibility/2006" val="18603190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t>
            </a:r>
            <a:r>
              <a:rPr lang="en-US" sz="1800" dirty="0" smtClean="0"/>
              <a:t>(11)</a:t>
            </a:r>
            <a:endParaRPr lang="en-US" dirty="0"/>
          </a:p>
        </p:txBody>
      </p:sp>
      <p:sp>
        <p:nvSpPr>
          <p:cNvPr id="3" name="Content Placeholder 2"/>
          <p:cNvSpPr>
            <a:spLocks noGrp="1"/>
          </p:cNvSpPr>
          <p:nvPr>
            <p:ph idx="1"/>
          </p:nvPr>
        </p:nvSpPr>
        <p:spPr>
          <a:xfrm>
            <a:off x="304800" y="1554162"/>
            <a:ext cx="8686800" cy="5075238"/>
          </a:xfrm>
        </p:spPr>
        <p:txBody>
          <a:bodyPr>
            <a:normAutofit/>
          </a:bodyPr>
          <a:lstStyle/>
          <a:p>
            <a:r>
              <a:rPr lang="en-US" dirty="0" smtClean="0"/>
              <a:t>Viral method</a:t>
            </a:r>
          </a:p>
          <a:p>
            <a:pPr lvl="1"/>
            <a:r>
              <a:rPr lang="en-US" dirty="0" smtClean="0"/>
              <a:t>E. Coli virus infected with a positive characteristic (derived from other organism)</a:t>
            </a:r>
          </a:p>
          <a:p>
            <a:pPr lvl="1"/>
            <a:r>
              <a:rPr lang="en-US" dirty="0" smtClean="0"/>
              <a:t>Grown in </a:t>
            </a:r>
            <a:r>
              <a:rPr lang="en-US" dirty="0" err="1" smtClean="0"/>
              <a:t>petri</a:t>
            </a:r>
            <a:r>
              <a:rPr lang="en-US" dirty="0" smtClean="0"/>
              <a:t> dish with perfect environment</a:t>
            </a:r>
          </a:p>
          <a:p>
            <a:pPr lvl="1"/>
            <a:r>
              <a:rPr lang="en-US" dirty="0" smtClean="0"/>
              <a:t>Seeds are then extracted</a:t>
            </a:r>
          </a:p>
        </p:txBody>
      </p:sp>
    </p:spTree>
    <p:extLst>
      <p:ext uri="{BB962C8B-B14F-4D97-AF65-F5344CB8AC3E}">
        <p14:creationId xmlns="" xmlns:p14="http://schemas.microsoft.com/office/powerpoint/2010/main" xmlns:mv="urn:schemas-microsoft-com:mac:vml" xmlns:mc="http://schemas.openxmlformats.org/markup-compatibility/2006" val="331660553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Trek</Template>
  <TotalTime>3242</TotalTime>
  <Words>1925</Words>
  <Application>Microsoft Office PowerPoint</Application>
  <PresentationFormat>On-screen Show (4:3)</PresentationFormat>
  <Paragraphs>317</Paragraphs>
  <Slides>52</Slides>
  <Notes>33</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Trek</vt:lpstr>
      <vt:lpstr>By: Laura Sheets &amp; CHRIS ROMIto</vt:lpstr>
      <vt:lpstr>ObjectiveS</vt:lpstr>
      <vt:lpstr>Who eats these foods on a weekly basis?</vt:lpstr>
      <vt:lpstr>What is a gmo?</vt:lpstr>
      <vt:lpstr>What are gmos?</vt:lpstr>
      <vt:lpstr>Slide 6</vt:lpstr>
      <vt:lpstr>What are gmos? continued</vt:lpstr>
      <vt:lpstr>History</vt:lpstr>
      <vt:lpstr>How? (11)</vt:lpstr>
      <vt:lpstr>How cont. (11)</vt:lpstr>
      <vt:lpstr>Why?</vt:lpstr>
      <vt:lpstr>Laws and legislature</vt:lpstr>
      <vt:lpstr>THE Hype about gmos(13)</vt:lpstr>
      <vt:lpstr>The hype continued</vt:lpstr>
      <vt:lpstr>The hype continued</vt:lpstr>
      <vt:lpstr>Foods genetically modified</vt:lpstr>
      <vt:lpstr>Slide 17</vt:lpstr>
      <vt:lpstr>What foods are genetically modified?</vt:lpstr>
      <vt:lpstr>Foods genetically modified cont.</vt:lpstr>
      <vt:lpstr>Foods genetically modified cont.</vt:lpstr>
      <vt:lpstr>What foods don’t contain gmos(6)</vt:lpstr>
      <vt:lpstr>Saving farmers’ money</vt:lpstr>
      <vt:lpstr>The facts</vt:lpstr>
      <vt:lpstr>The Facts continued</vt:lpstr>
      <vt:lpstr>The Facts continued(17)</vt:lpstr>
      <vt:lpstr>The facts continued(16)</vt:lpstr>
      <vt:lpstr>The facts continued(15)</vt:lpstr>
      <vt:lpstr>The facts continued(17)</vt:lpstr>
      <vt:lpstr>Solutions to Bt corn issue</vt:lpstr>
      <vt:lpstr>Benefits(2)</vt:lpstr>
      <vt:lpstr>Future foods</vt:lpstr>
      <vt:lpstr>Conclusion:</vt:lpstr>
      <vt:lpstr>Conclusion:</vt:lpstr>
      <vt:lpstr>Conclusion</vt:lpstr>
      <vt:lpstr>Slide 35</vt:lpstr>
      <vt:lpstr>References </vt:lpstr>
      <vt:lpstr>References cont.</vt:lpstr>
      <vt:lpstr>The hunger games</vt:lpstr>
      <vt:lpstr>Silk Soymilk?</vt:lpstr>
      <vt:lpstr>Slide 40</vt:lpstr>
      <vt:lpstr>Quaker Granola bars</vt:lpstr>
      <vt:lpstr>Slide 42</vt:lpstr>
      <vt:lpstr>Asgrow high-yield corn</vt:lpstr>
      <vt:lpstr>Slide 44</vt:lpstr>
      <vt:lpstr>Pure cane certified organic sugar</vt:lpstr>
      <vt:lpstr>Slide 46</vt:lpstr>
      <vt:lpstr>Kashi go lean crisp - cinnamon</vt:lpstr>
      <vt:lpstr>Slide 48</vt:lpstr>
      <vt:lpstr>Great value brand Honey</vt:lpstr>
      <vt:lpstr>Slide 50</vt:lpstr>
      <vt:lpstr>Honey Nut cheerios</vt:lpstr>
      <vt:lpstr>Slide 52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by\</dc:title>
  <dc:creator>chris</dc:creator>
  <cp:lastModifiedBy>Laura</cp:lastModifiedBy>
  <cp:revision>103</cp:revision>
  <cp:lastPrinted>2013-12-05T20:57:26Z</cp:lastPrinted>
  <dcterms:created xsi:type="dcterms:W3CDTF">2013-12-05T20:50:29Z</dcterms:created>
  <dcterms:modified xsi:type="dcterms:W3CDTF">2013-12-06T03:20:31Z</dcterms:modified>
</cp:coreProperties>
</file>